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147473828" r:id="rId6"/>
    <p:sldId id="2147473853" r:id="rId7"/>
    <p:sldId id="2147473811" r:id="rId8"/>
    <p:sldId id="2147473860" r:id="rId9"/>
    <p:sldId id="2147473861" r:id="rId10"/>
    <p:sldId id="2147473854" r:id="rId11"/>
    <p:sldId id="2147473855" r:id="rId12"/>
    <p:sldId id="2147473856" r:id="rId13"/>
    <p:sldId id="2147473857" r:id="rId14"/>
    <p:sldId id="2147473858" r:id="rId15"/>
    <p:sldId id="2147473859" r:id="rId16"/>
    <p:sldId id="2147473852" r:id="rId17"/>
    <p:sldId id="2147473862" r:id="rId18"/>
    <p:sldId id="21474738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4B183"/>
    <a:srgbClr val="F8CBAD"/>
    <a:srgbClr val="FFEE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AD13F-9892-446C-A277-A12260CBA0F0}" v="14" dt="2025-01-22T11:34:18.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64837" autoAdjust="0"/>
  </p:normalViewPr>
  <p:slideViewPr>
    <p:cSldViewPr snapToGrid="0">
      <p:cViewPr varScale="1">
        <p:scale>
          <a:sx n="53" d="100"/>
          <a:sy n="53" d="100"/>
        </p:scale>
        <p:origin x="1906"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7231A-B37B-49CB-A65D-74E9CFA2844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E8FE104D-A5E2-44D1-A3A5-619F3538F207}">
      <dgm:prSet phldrT="[Text]"/>
      <dgm:spPr>
        <a:solidFill>
          <a:srgbClr val="FF0066"/>
        </a:solidFill>
      </dgm:spPr>
      <dgm:t>
        <a:bodyPr/>
        <a:lstStyle/>
        <a:p>
          <a:r>
            <a:rPr lang="en-GB" dirty="0"/>
            <a:t>Improved Staff Experience</a:t>
          </a:r>
        </a:p>
      </dgm:t>
    </dgm:pt>
    <dgm:pt modelId="{A36585B6-8A1F-4A85-88FB-658AC6443B67}" type="parTrans" cxnId="{1D60161D-E5D7-4FE7-BA08-37D3B5429DBE}">
      <dgm:prSet/>
      <dgm:spPr/>
      <dgm:t>
        <a:bodyPr/>
        <a:lstStyle/>
        <a:p>
          <a:endParaRPr lang="en-GB"/>
        </a:p>
      </dgm:t>
    </dgm:pt>
    <dgm:pt modelId="{C0B2EDF6-D3F3-42B8-9F7D-A3EAEEF3E3C0}" type="sibTrans" cxnId="{1D60161D-E5D7-4FE7-BA08-37D3B5429DBE}">
      <dgm:prSet/>
      <dgm:spPr/>
      <dgm:t>
        <a:bodyPr/>
        <a:lstStyle/>
        <a:p>
          <a:endParaRPr lang="en-GB"/>
        </a:p>
      </dgm:t>
    </dgm:pt>
    <dgm:pt modelId="{30A2D7E3-5F0F-4CCA-8C25-49396D6C357B}">
      <dgm:prSet phldrT="[Text]"/>
      <dgm:spPr>
        <a:solidFill>
          <a:srgbClr val="FF0066"/>
        </a:solidFill>
      </dgm:spPr>
      <dgm:t>
        <a:bodyPr/>
        <a:lstStyle/>
        <a:p>
          <a:r>
            <a:rPr lang="en-GB" dirty="0"/>
            <a:t>Improved Patient Experience</a:t>
          </a:r>
        </a:p>
      </dgm:t>
    </dgm:pt>
    <dgm:pt modelId="{697C4463-B880-4511-8197-C33E1ED6AC78}" type="parTrans" cxnId="{85E20D34-A5E6-4C59-B0B0-01B9BADDC635}">
      <dgm:prSet/>
      <dgm:spPr/>
      <dgm:t>
        <a:bodyPr/>
        <a:lstStyle/>
        <a:p>
          <a:endParaRPr lang="en-GB"/>
        </a:p>
      </dgm:t>
    </dgm:pt>
    <dgm:pt modelId="{8E826C2C-CE1B-44D6-AC5F-D97355F6BC67}" type="sibTrans" cxnId="{85E20D34-A5E6-4C59-B0B0-01B9BADDC635}">
      <dgm:prSet/>
      <dgm:spPr/>
      <dgm:t>
        <a:bodyPr/>
        <a:lstStyle/>
        <a:p>
          <a:endParaRPr lang="en-GB"/>
        </a:p>
      </dgm:t>
    </dgm:pt>
    <dgm:pt modelId="{95CF3871-28DE-4505-A7E5-87483DF62F96}">
      <dgm:prSet phldrT="[Text]"/>
      <dgm:spPr>
        <a:solidFill>
          <a:srgbClr val="FF0066"/>
        </a:solidFill>
      </dgm:spPr>
      <dgm:t>
        <a:bodyPr/>
        <a:lstStyle/>
        <a:p>
          <a:r>
            <a:rPr lang="en-GB" dirty="0"/>
            <a:t>Value for Money</a:t>
          </a:r>
        </a:p>
      </dgm:t>
    </dgm:pt>
    <dgm:pt modelId="{89E365DF-D0B6-4F57-A1D3-2A7F94F61621}" type="parTrans" cxnId="{21859F0B-359E-4E40-9406-905A20BEBB92}">
      <dgm:prSet/>
      <dgm:spPr/>
      <dgm:t>
        <a:bodyPr/>
        <a:lstStyle/>
        <a:p>
          <a:endParaRPr lang="en-GB"/>
        </a:p>
      </dgm:t>
    </dgm:pt>
    <dgm:pt modelId="{45871ACF-88DA-48F7-AAFD-4E7E24C6BA65}" type="sibTrans" cxnId="{21859F0B-359E-4E40-9406-905A20BEBB92}">
      <dgm:prSet/>
      <dgm:spPr/>
      <dgm:t>
        <a:bodyPr/>
        <a:lstStyle/>
        <a:p>
          <a:endParaRPr lang="en-GB"/>
        </a:p>
      </dgm:t>
    </dgm:pt>
    <dgm:pt modelId="{BCDD5C25-B48F-4EFC-B311-9E5B3471F5BE}">
      <dgm:prSet phldrT="[Text]" phldr="1"/>
      <dgm:spPr/>
      <dgm:t>
        <a:bodyPr/>
        <a:lstStyle/>
        <a:p>
          <a:endParaRPr lang="en-GB"/>
        </a:p>
      </dgm:t>
    </dgm:pt>
    <dgm:pt modelId="{A1005FD8-1509-48C1-A9AD-8CF407A6C5A8}" type="parTrans" cxnId="{9A326D52-D8E0-4375-AFB7-D3A4492C6E43}">
      <dgm:prSet/>
      <dgm:spPr/>
      <dgm:t>
        <a:bodyPr/>
        <a:lstStyle/>
        <a:p>
          <a:endParaRPr lang="en-GB"/>
        </a:p>
      </dgm:t>
    </dgm:pt>
    <dgm:pt modelId="{9C73906F-B97E-4A4F-9800-5580B018CB34}" type="sibTrans" cxnId="{9A326D52-D8E0-4375-AFB7-D3A4492C6E43}">
      <dgm:prSet/>
      <dgm:spPr/>
      <dgm:t>
        <a:bodyPr/>
        <a:lstStyle/>
        <a:p>
          <a:endParaRPr lang="en-GB"/>
        </a:p>
      </dgm:t>
    </dgm:pt>
    <dgm:pt modelId="{613096B1-CFFC-4A11-A901-4CE587EC11F2}">
      <dgm:prSet phldrT="[Text]" phldr="1"/>
      <dgm:spPr/>
      <dgm:t>
        <a:bodyPr/>
        <a:lstStyle/>
        <a:p>
          <a:endParaRPr lang="en-GB"/>
        </a:p>
      </dgm:t>
    </dgm:pt>
    <dgm:pt modelId="{BF819F3B-7E9F-42DE-9896-E27475B9F921}" type="parTrans" cxnId="{2C651028-9354-4B3A-A621-9162710C70D2}">
      <dgm:prSet/>
      <dgm:spPr/>
      <dgm:t>
        <a:bodyPr/>
        <a:lstStyle/>
        <a:p>
          <a:endParaRPr lang="en-GB"/>
        </a:p>
      </dgm:t>
    </dgm:pt>
    <dgm:pt modelId="{AC13F31D-AD54-424A-81A9-CAA6B4302BF7}" type="sibTrans" cxnId="{2C651028-9354-4B3A-A621-9162710C70D2}">
      <dgm:prSet/>
      <dgm:spPr/>
      <dgm:t>
        <a:bodyPr/>
        <a:lstStyle/>
        <a:p>
          <a:endParaRPr lang="en-GB"/>
        </a:p>
      </dgm:t>
    </dgm:pt>
    <dgm:pt modelId="{7868FD82-7F56-4AD9-AB51-36173001B87C}">
      <dgm:prSet phldrT="[Text]"/>
      <dgm:spPr>
        <a:solidFill>
          <a:srgbClr val="FF0066"/>
        </a:solidFill>
      </dgm:spPr>
      <dgm:t>
        <a:bodyPr/>
        <a:lstStyle/>
        <a:p>
          <a:r>
            <a:rPr lang="en-GB" dirty="0"/>
            <a:t>Improving Health Outcomes</a:t>
          </a:r>
        </a:p>
      </dgm:t>
    </dgm:pt>
    <dgm:pt modelId="{56F48B31-1B95-42F4-9049-9C66982CFB0D}" type="parTrans" cxnId="{FC58736B-20DD-49D8-ABB1-A5BCA1650AF9}">
      <dgm:prSet/>
      <dgm:spPr/>
      <dgm:t>
        <a:bodyPr/>
        <a:lstStyle/>
        <a:p>
          <a:endParaRPr lang="en-GB"/>
        </a:p>
      </dgm:t>
    </dgm:pt>
    <dgm:pt modelId="{6041F02A-7140-4AF2-9B8A-6C9340D1007E}" type="sibTrans" cxnId="{FC58736B-20DD-49D8-ABB1-A5BCA1650AF9}">
      <dgm:prSet/>
      <dgm:spPr/>
      <dgm:t>
        <a:bodyPr/>
        <a:lstStyle/>
        <a:p>
          <a:endParaRPr lang="en-GB"/>
        </a:p>
      </dgm:t>
    </dgm:pt>
    <dgm:pt modelId="{0DA66498-CC7A-4246-83B2-98AD668C30C3}" type="pres">
      <dgm:prSet presAssocID="{0657231A-B37B-49CB-A65D-74E9CFA28446}" presName="cycleMatrixDiagram" presStyleCnt="0">
        <dgm:presLayoutVars>
          <dgm:chMax val="1"/>
          <dgm:dir/>
          <dgm:animLvl val="lvl"/>
          <dgm:resizeHandles val="exact"/>
        </dgm:presLayoutVars>
      </dgm:prSet>
      <dgm:spPr/>
    </dgm:pt>
    <dgm:pt modelId="{6D1D55B3-7E77-4F0A-B920-0A99DB6BDE98}" type="pres">
      <dgm:prSet presAssocID="{0657231A-B37B-49CB-A65D-74E9CFA28446}" presName="children" presStyleCnt="0"/>
      <dgm:spPr/>
    </dgm:pt>
    <dgm:pt modelId="{F03A8B66-56D7-4D72-BED3-989043854D1C}" type="pres">
      <dgm:prSet presAssocID="{0657231A-B37B-49CB-A65D-74E9CFA28446}" presName="childPlaceholder" presStyleCnt="0"/>
      <dgm:spPr/>
    </dgm:pt>
    <dgm:pt modelId="{2FAB8486-6F0B-428A-9EE4-60444C8093D0}" type="pres">
      <dgm:prSet presAssocID="{0657231A-B37B-49CB-A65D-74E9CFA28446}" presName="circle" presStyleCnt="0"/>
      <dgm:spPr/>
    </dgm:pt>
    <dgm:pt modelId="{F0C3CCA1-717D-40AD-990C-B9BF09AF3BBD}" type="pres">
      <dgm:prSet presAssocID="{0657231A-B37B-49CB-A65D-74E9CFA28446}" presName="quadrant1" presStyleLbl="node1" presStyleIdx="0" presStyleCnt="4">
        <dgm:presLayoutVars>
          <dgm:chMax val="1"/>
          <dgm:bulletEnabled val="1"/>
        </dgm:presLayoutVars>
      </dgm:prSet>
      <dgm:spPr/>
    </dgm:pt>
    <dgm:pt modelId="{86D4748B-DC6C-44E1-ABA2-2460EEEB2723}" type="pres">
      <dgm:prSet presAssocID="{0657231A-B37B-49CB-A65D-74E9CFA28446}" presName="quadrant2" presStyleLbl="node1" presStyleIdx="1" presStyleCnt="4">
        <dgm:presLayoutVars>
          <dgm:chMax val="1"/>
          <dgm:bulletEnabled val="1"/>
        </dgm:presLayoutVars>
      </dgm:prSet>
      <dgm:spPr/>
    </dgm:pt>
    <dgm:pt modelId="{8020F7AD-A371-45AD-83AB-12093A9EE5EF}" type="pres">
      <dgm:prSet presAssocID="{0657231A-B37B-49CB-A65D-74E9CFA28446}" presName="quadrant3" presStyleLbl="node1" presStyleIdx="2" presStyleCnt="4">
        <dgm:presLayoutVars>
          <dgm:chMax val="1"/>
          <dgm:bulletEnabled val="1"/>
        </dgm:presLayoutVars>
      </dgm:prSet>
      <dgm:spPr/>
    </dgm:pt>
    <dgm:pt modelId="{8D044186-A1F3-4D0D-B1A1-0D5AE0D82CFC}" type="pres">
      <dgm:prSet presAssocID="{0657231A-B37B-49CB-A65D-74E9CFA28446}" presName="quadrant4" presStyleLbl="node1" presStyleIdx="3" presStyleCnt="4">
        <dgm:presLayoutVars>
          <dgm:chMax val="1"/>
          <dgm:bulletEnabled val="1"/>
        </dgm:presLayoutVars>
      </dgm:prSet>
      <dgm:spPr/>
    </dgm:pt>
    <dgm:pt modelId="{B31C243A-C750-4EF6-8042-BDE54621B5FA}" type="pres">
      <dgm:prSet presAssocID="{0657231A-B37B-49CB-A65D-74E9CFA28446}" presName="quadrantPlaceholder" presStyleCnt="0"/>
      <dgm:spPr/>
    </dgm:pt>
    <dgm:pt modelId="{AAADC9AC-AAAD-4D78-B493-072FBF2AF217}" type="pres">
      <dgm:prSet presAssocID="{0657231A-B37B-49CB-A65D-74E9CFA28446}" presName="center1" presStyleLbl="fgShp" presStyleIdx="0" presStyleCnt="2"/>
      <dgm:spPr/>
    </dgm:pt>
    <dgm:pt modelId="{2E43319B-5F8E-41C0-9A30-04A89BDA31D0}" type="pres">
      <dgm:prSet presAssocID="{0657231A-B37B-49CB-A65D-74E9CFA28446}" presName="center2" presStyleLbl="fgShp" presStyleIdx="1" presStyleCnt="2"/>
      <dgm:spPr/>
    </dgm:pt>
  </dgm:ptLst>
  <dgm:cxnLst>
    <dgm:cxn modelId="{21859F0B-359E-4E40-9406-905A20BEBB92}" srcId="{0657231A-B37B-49CB-A65D-74E9CFA28446}" destId="{95CF3871-28DE-4505-A7E5-87483DF62F96}" srcOrd="3" destOrd="0" parTransId="{89E365DF-D0B6-4F57-A1D3-2A7F94F61621}" sibTransId="{45871ACF-88DA-48F7-AAFD-4E7E24C6BA65}"/>
    <dgm:cxn modelId="{1D60161D-E5D7-4FE7-BA08-37D3B5429DBE}" srcId="{0657231A-B37B-49CB-A65D-74E9CFA28446}" destId="{E8FE104D-A5E2-44D1-A3A5-619F3538F207}" srcOrd="0" destOrd="0" parTransId="{A36585B6-8A1F-4A85-88FB-658AC6443B67}" sibTransId="{C0B2EDF6-D3F3-42B8-9F7D-A3EAEEF3E3C0}"/>
    <dgm:cxn modelId="{2C651028-9354-4B3A-A621-9162710C70D2}" srcId="{BCDD5C25-B48F-4EFC-B311-9E5B3471F5BE}" destId="{613096B1-CFFC-4A11-A901-4CE587EC11F2}" srcOrd="0" destOrd="0" parTransId="{BF819F3B-7E9F-42DE-9896-E27475B9F921}" sibTransId="{AC13F31D-AD54-424A-81A9-CAA6B4302BF7}"/>
    <dgm:cxn modelId="{85E20D34-A5E6-4C59-B0B0-01B9BADDC635}" srcId="{0657231A-B37B-49CB-A65D-74E9CFA28446}" destId="{30A2D7E3-5F0F-4CCA-8C25-49396D6C357B}" srcOrd="2" destOrd="0" parTransId="{697C4463-B880-4511-8197-C33E1ED6AC78}" sibTransId="{8E826C2C-CE1B-44D6-AC5F-D97355F6BC67}"/>
    <dgm:cxn modelId="{FC58736B-20DD-49D8-ABB1-A5BCA1650AF9}" srcId="{0657231A-B37B-49CB-A65D-74E9CFA28446}" destId="{7868FD82-7F56-4AD9-AB51-36173001B87C}" srcOrd="1" destOrd="0" parTransId="{56F48B31-1B95-42F4-9049-9C66982CFB0D}" sibTransId="{6041F02A-7140-4AF2-9B8A-6C9340D1007E}"/>
    <dgm:cxn modelId="{9A326D52-D8E0-4375-AFB7-D3A4492C6E43}" srcId="{0657231A-B37B-49CB-A65D-74E9CFA28446}" destId="{BCDD5C25-B48F-4EFC-B311-9E5B3471F5BE}" srcOrd="4" destOrd="0" parTransId="{A1005FD8-1509-48C1-A9AD-8CF407A6C5A8}" sibTransId="{9C73906F-B97E-4A4F-9800-5580B018CB34}"/>
    <dgm:cxn modelId="{23617897-5503-4040-AAEE-B69A5ED80F69}" type="presOf" srcId="{0657231A-B37B-49CB-A65D-74E9CFA28446}" destId="{0DA66498-CC7A-4246-83B2-98AD668C30C3}" srcOrd="0" destOrd="0" presId="urn:microsoft.com/office/officeart/2005/8/layout/cycle4"/>
    <dgm:cxn modelId="{3BE206BD-4B83-4651-AF0A-3C4EB5ACF866}" type="presOf" srcId="{E8FE104D-A5E2-44D1-A3A5-619F3538F207}" destId="{F0C3CCA1-717D-40AD-990C-B9BF09AF3BBD}" srcOrd="0" destOrd="0" presId="urn:microsoft.com/office/officeart/2005/8/layout/cycle4"/>
    <dgm:cxn modelId="{414DBDCA-9322-4938-A1C3-50FFFAEAC4DA}" type="presOf" srcId="{7868FD82-7F56-4AD9-AB51-36173001B87C}" destId="{86D4748B-DC6C-44E1-ABA2-2460EEEB2723}" srcOrd="0" destOrd="0" presId="urn:microsoft.com/office/officeart/2005/8/layout/cycle4"/>
    <dgm:cxn modelId="{2C9181D8-6139-4FA2-9DA7-5D8268C7C09D}" type="presOf" srcId="{30A2D7E3-5F0F-4CCA-8C25-49396D6C357B}" destId="{8020F7AD-A371-45AD-83AB-12093A9EE5EF}" srcOrd="0" destOrd="0" presId="urn:microsoft.com/office/officeart/2005/8/layout/cycle4"/>
    <dgm:cxn modelId="{091319E2-E5AF-477A-9F0C-F7AF139108E1}" type="presOf" srcId="{95CF3871-28DE-4505-A7E5-87483DF62F96}" destId="{8D044186-A1F3-4D0D-B1A1-0D5AE0D82CFC}" srcOrd="0" destOrd="0" presId="urn:microsoft.com/office/officeart/2005/8/layout/cycle4"/>
    <dgm:cxn modelId="{4B27754F-366A-435C-ABBA-EA0204CB1B2D}" type="presParOf" srcId="{0DA66498-CC7A-4246-83B2-98AD668C30C3}" destId="{6D1D55B3-7E77-4F0A-B920-0A99DB6BDE98}" srcOrd="0" destOrd="0" presId="urn:microsoft.com/office/officeart/2005/8/layout/cycle4"/>
    <dgm:cxn modelId="{4047203E-7108-4464-A9E1-A1925C09C28D}" type="presParOf" srcId="{6D1D55B3-7E77-4F0A-B920-0A99DB6BDE98}" destId="{F03A8B66-56D7-4D72-BED3-989043854D1C}" srcOrd="0" destOrd="0" presId="urn:microsoft.com/office/officeart/2005/8/layout/cycle4"/>
    <dgm:cxn modelId="{2E19BDDF-F281-4179-9729-B729115EC75F}" type="presParOf" srcId="{0DA66498-CC7A-4246-83B2-98AD668C30C3}" destId="{2FAB8486-6F0B-428A-9EE4-60444C8093D0}" srcOrd="1" destOrd="0" presId="urn:microsoft.com/office/officeart/2005/8/layout/cycle4"/>
    <dgm:cxn modelId="{B828AF6C-4B96-4B0D-A66E-62FB78287463}" type="presParOf" srcId="{2FAB8486-6F0B-428A-9EE4-60444C8093D0}" destId="{F0C3CCA1-717D-40AD-990C-B9BF09AF3BBD}" srcOrd="0" destOrd="0" presId="urn:microsoft.com/office/officeart/2005/8/layout/cycle4"/>
    <dgm:cxn modelId="{8A173505-EF64-4497-AB8D-8549939EBFA8}" type="presParOf" srcId="{2FAB8486-6F0B-428A-9EE4-60444C8093D0}" destId="{86D4748B-DC6C-44E1-ABA2-2460EEEB2723}" srcOrd="1" destOrd="0" presId="urn:microsoft.com/office/officeart/2005/8/layout/cycle4"/>
    <dgm:cxn modelId="{D89E097E-420B-41DF-8E6A-1F0B20128548}" type="presParOf" srcId="{2FAB8486-6F0B-428A-9EE4-60444C8093D0}" destId="{8020F7AD-A371-45AD-83AB-12093A9EE5EF}" srcOrd="2" destOrd="0" presId="urn:microsoft.com/office/officeart/2005/8/layout/cycle4"/>
    <dgm:cxn modelId="{3F1EA92D-6EC3-4E8B-AAB2-ED10154D3E4F}" type="presParOf" srcId="{2FAB8486-6F0B-428A-9EE4-60444C8093D0}" destId="{8D044186-A1F3-4D0D-B1A1-0D5AE0D82CFC}" srcOrd="3" destOrd="0" presId="urn:microsoft.com/office/officeart/2005/8/layout/cycle4"/>
    <dgm:cxn modelId="{E00C45DF-152D-4BEB-95E1-965C39A3D3BA}" type="presParOf" srcId="{2FAB8486-6F0B-428A-9EE4-60444C8093D0}" destId="{B31C243A-C750-4EF6-8042-BDE54621B5FA}" srcOrd="4" destOrd="0" presId="urn:microsoft.com/office/officeart/2005/8/layout/cycle4"/>
    <dgm:cxn modelId="{22327440-BF08-4315-98D3-DD9FE14E09E8}" type="presParOf" srcId="{0DA66498-CC7A-4246-83B2-98AD668C30C3}" destId="{AAADC9AC-AAAD-4D78-B493-072FBF2AF217}" srcOrd="2" destOrd="0" presId="urn:microsoft.com/office/officeart/2005/8/layout/cycle4"/>
    <dgm:cxn modelId="{4AD4BD73-65FB-4E17-B2E8-D5DE222772CA}" type="presParOf" srcId="{0DA66498-CC7A-4246-83B2-98AD668C30C3}" destId="{2E43319B-5F8E-41C0-9A30-04A89BDA31D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3CCA1-717D-40AD-990C-B9BF09AF3BBD}">
      <dsp:nvSpPr>
        <dsp:cNvPr id="0" name=""/>
        <dsp:cNvSpPr/>
      </dsp:nvSpPr>
      <dsp:spPr>
        <a:xfrm>
          <a:off x="1003262" y="252351"/>
          <a:ext cx="1916989" cy="1916989"/>
        </a:xfrm>
        <a:prstGeom prst="pieWedge">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Improved Staff Experience</a:t>
          </a:r>
        </a:p>
      </dsp:txBody>
      <dsp:txXfrm>
        <a:off x="1564735" y="813824"/>
        <a:ext cx="1355516" cy="1355516"/>
      </dsp:txXfrm>
    </dsp:sp>
    <dsp:sp modelId="{86D4748B-DC6C-44E1-ABA2-2460EEEB2723}">
      <dsp:nvSpPr>
        <dsp:cNvPr id="0" name=""/>
        <dsp:cNvSpPr/>
      </dsp:nvSpPr>
      <dsp:spPr>
        <a:xfrm rot="5400000">
          <a:off x="3008797" y="252351"/>
          <a:ext cx="1916989" cy="1916989"/>
        </a:xfrm>
        <a:prstGeom prst="pieWedge">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Improving Health Outcomes</a:t>
          </a:r>
        </a:p>
      </dsp:txBody>
      <dsp:txXfrm rot="-5400000">
        <a:off x="3008797" y="813824"/>
        <a:ext cx="1355516" cy="1355516"/>
      </dsp:txXfrm>
    </dsp:sp>
    <dsp:sp modelId="{8020F7AD-A371-45AD-83AB-12093A9EE5EF}">
      <dsp:nvSpPr>
        <dsp:cNvPr id="0" name=""/>
        <dsp:cNvSpPr/>
      </dsp:nvSpPr>
      <dsp:spPr>
        <a:xfrm rot="10800000">
          <a:off x="3008797" y="2257886"/>
          <a:ext cx="1916989" cy="1916989"/>
        </a:xfrm>
        <a:prstGeom prst="pieWedge">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Improved Patient Experience</a:t>
          </a:r>
        </a:p>
      </dsp:txBody>
      <dsp:txXfrm rot="10800000">
        <a:off x="3008797" y="2257886"/>
        <a:ext cx="1355516" cy="1355516"/>
      </dsp:txXfrm>
    </dsp:sp>
    <dsp:sp modelId="{8D044186-A1F3-4D0D-B1A1-0D5AE0D82CFC}">
      <dsp:nvSpPr>
        <dsp:cNvPr id="0" name=""/>
        <dsp:cNvSpPr/>
      </dsp:nvSpPr>
      <dsp:spPr>
        <a:xfrm rot="16200000">
          <a:off x="1003262" y="2257886"/>
          <a:ext cx="1916989" cy="1916989"/>
        </a:xfrm>
        <a:prstGeom prst="pieWedge">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Value for Money</a:t>
          </a:r>
        </a:p>
      </dsp:txBody>
      <dsp:txXfrm rot="5400000">
        <a:off x="1564735" y="2257886"/>
        <a:ext cx="1355516" cy="1355516"/>
      </dsp:txXfrm>
    </dsp:sp>
    <dsp:sp modelId="{AAADC9AC-AAAD-4D78-B493-072FBF2AF217}">
      <dsp:nvSpPr>
        <dsp:cNvPr id="0" name=""/>
        <dsp:cNvSpPr/>
      </dsp:nvSpPr>
      <dsp:spPr>
        <a:xfrm>
          <a:off x="2633589" y="1815163"/>
          <a:ext cx="661870" cy="57553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3319B-5F8E-41C0-9A30-04A89BDA31D0}">
      <dsp:nvSpPr>
        <dsp:cNvPr id="0" name=""/>
        <dsp:cNvSpPr/>
      </dsp:nvSpPr>
      <dsp:spPr>
        <a:xfrm rot="10800000">
          <a:off x="2633589" y="2036524"/>
          <a:ext cx="661870" cy="57553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7F775-8D13-4639-86AA-19D0777BC128}" type="datetimeFigureOut">
              <a:rPr lang="en-GB" smtClean="0"/>
              <a:t>18/06/2025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29241-88DE-4384-8221-AFE8991CB76B}" type="slidenum">
              <a:rPr lang="en-GB" smtClean="0"/>
              <a:t>‹#›</a:t>
            </a:fld>
            <a:endParaRPr lang="en-GB" dirty="0"/>
          </a:p>
        </p:txBody>
      </p:sp>
    </p:spTree>
    <p:extLst>
      <p:ext uri="{BB962C8B-B14F-4D97-AF65-F5344CB8AC3E}">
        <p14:creationId xmlns:p14="http://schemas.microsoft.com/office/powerpoint/2010/main" val="124077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1</a:t>
            </a:fld>
            <a:endParaRPr lang="en-GB" dirty="0"/>
          </a:p>
        </p:txBody>
      </p:sp>
    </p:spTree>
    <p:extLst>
      <p:ext uri="{BB962C8B-B14F-4D97-AF65-F5344CB8AC3E}">
        <p14:creationId xmlns:p14="http://schemas.microsoft.com/office/powerpoint/2010/main" val="221498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10</a:t>
            </a:fld>
            <a:endParaRPr lang="en-GB" dirty="0"/>
          </a:p>
        </p:txBody>
      </p:sp>
    </p:spTree>
    <p:extLst>
      <p:ext uri="{BB962C8B-B14F-4D97-AF65-F5344CB8AC3E}">
        <p14:creationId xmlns:p14="http://schemas.microsoft.com/office/powerpoint/2010/main" val="126329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11</a:t>
            </a:fld>
            <a:endParaRPr lang="en-GB" dirty="0"/>
          </a:p>
        </p:txBody>
      </p:sp>
    </p:spTree>
    <p:extLst>
      <p:ext uri="{BB962C8B-B14F-4D97-AF65-F5344CB8AC3E}">
        <p14:creationId xmlns:p14="http://schemas.microsoft.com/office/powerpoint/2010/main" val="85531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12</a:t>
            </a:fld>
            <a:endParaRPr lang="en-GB" dirty="0"/>
          </a:p>
        </p:txBody>
      </p:sp>
    </p:spTree>
    <p:extLst>
      <p:ext uri="{BB962C8B-B14F-4D97-AF65-F5344CB8AC3E}">
        <p14:creationId xmlns:p14="http://schemas.microsoft.com/office/powerpoint/2010/main" val="96779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E29241-88DE-4384-8221-AFE8991CB76B}" type="slidenum">
              <a:rPr lang="en-GB" smtClean="0"/>
              <a:t>13</a:t>
            </a:fld>
            <a:endParaRPr lang="en-GB" dirty="0"/>
          </a:p>
        </p:txBody>
      </p:sp>
    </p:spTree>
    <p:extLst>
      <p:ext uri="{BB962C8B-B14F-4D97-AF65-F5344CB8AC3E}">
        <p14:creationId xmlns:p14="http://schemas.microsoft.com/office/powerpoint/2010/main" val="3343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E29241-88DE-4384-8221-AFE8991CB76B}" type="slidenum">
              <a:rPr lang="en-GB" smtClean="0"/>
              <a:t>14</a:t>
            </a:fld>
            <a:endParaRPr lang="en-GB" dirty="0"/>
          </a:p>
        </p:txBody>
      </p:sp>
    </p:spTree>
    <p:extLst>
      <p:ext uri="{BB962C8B-B14F-4D97-AF65-F5344CB8AC3E}">
        <p14:creationId xmlns:p14="http://schemas.microsoft.com/office/powerpoint/2010/main" val="598299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15</a:t>
            </a:fld>
            <a:endParaRPr lang="en-GB" dirty="0"/>
          </a:p>
        </p:txBody>
      </p:sp>
    </p:spTree>
    <p:extLst>
      <p:ext uri="{BB962C8B-B14F-4D97-AF65-F5344CB8AC3E}">
        <p14:creationId xmlns:p14="http://schemas.microsoft.com/office/powerpoint/2010/main" val="344067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2</a:t>
            </a:fld>
            <a:endParaRPr lang="en-GB" dirty="0"/>
          </a:p>
        </p:txBody>
      </p:sp>
    </p:spTree>
    <p:extLst>
      <p:ext uri="{BB962C8B-B14F-4D97-AF65-F5344CB8AC3E}">
        <p14:creationId xmlns:p14="http://schemas.microsoft.com/office/powerpoint/2010/main" val="137876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interfaceregular"/>
              </a:rPr>
              <a:t>Triple aim is an approach to optimising health system performance – the primary aim being to improve the health of the population</a:t>
            </a:r>
          </a:p>
          <a:p>
            <a:endParaRPr lang="en-US" b="0" i="0" dirty="0">
              <a:solidFill>
                <a:srgbClr val="333333"/>
              </a:solidFill>
              <a:effectLst/>
              <a:latin typeface="interfaceregular"/>
            </a:endParaRPr>
          </a:p>
          <a:p>
            <a:r>
              <a:rPr lang="en-US" b="0" i="0" dirty="0">
                <a:solidFill>
                  <a:srgbClr val="333333"/>
                </a:solidFill>
                <a:effectLst/>
                <a:latin typeface="interfaceregular"/>
              </a:rPr>
              <a:t>Did not acknowledge that workforce is the backbone of health and care services and achieving triple aim is not possible without a happy and engaged workforce</a:t>
            </a:r>
          </a:p>
          <a:p>
            <a:endParaRPr lang="en-US" b="0" i="0" dirty="0">
              <a:solidFill>
                <a:srgbClr val="333333"/>
              </a:solidFill>
              <a:effectLst/>
              <a:latin typeface="interfaceregular"/>
            </a:endParaRPr>
          </a:p>
          <a:p>
            <a:r>
              <a:rPr lang="en-US" b="0" i="0" dirty="0">
                <a:solidFill>
                  <a:srgbClr val="333333"/>
                </a:solidFill>
                <a:effectLst/>
                <a:latin typeface="interfaceregular"/>
              </a:rPr>
              <a:t>Therefore, quadruple aim was proposed</a:t>
            </a:r>
          </a:p>
        </p:txBody>
      </p:sp>
      <p:sp>
        <p:nvSpPr>
          <p:cNvPr id="4" name="Slide Number Placeholder 3"/>
          <p:cNvSpPr>
            <a:spLocks noGrp="1"/>
          </p:cNvSpPr>
          <p:nvPr>
            <p:ph type="sldNum" sz="quarter" idx="5"/>
          </p:nvPr>
        </p:nvSpPr>
        <p:spPr/>
        <p:txBody>
          <a:bodyPr/>
          <a:lstStyle/>
          <a:p>
            <a:fld id="{4CE29241-88DE-4384-8221-AFE8991CB76B}" type="slidenum">
              <a:rPr lang="en-GB" smtClean="0"/>
              <a:t>3</a:t>
            </a:fld>
            <a:endParaRPr lang="en-GB" dirty="0"/>
          </a:p>
        </p:txBody>
      </p:sp>
    </p:spTree>
    <p:extLst>
      <p:ext uri="{BB962C8B-B14F-4D97-AF65-F5344CB8AC3E}">
        <p14:creationId xmlns:p14="http://schemas.microsoft.com/office/powerpoint/2010/main" val="294668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highlight>
                  <a:srgbClr val="FFFF00"/>
                </a:highlight>
              </a:rPr>
              <a:t>1. Contracts - triangulation of required activity, finance and workforce to deliver services in the here and now</a:t>
            </a:r>
          </a:p>
          <a:p>
            <a:r>
              <a:rPr lang="en-GB" sz="1400" dirty="0">
                <a:highlight>
                  <a:srgbClr val="FFFF00"/>
                </a:highlight>
              </a:rPr>
              <a:t>2. The workforce should align to the 7-rights.</a:t>
            </a:r>
          </a:p>
          <a:p>
            <a:r>
              <a:rPr lang="en-GB" sz="1400" dirty="0">
                <a:highlight>
                  <a:srgbClr val="FFFF00"/>
                </a:highlight>
              </a:rPr>
              <a:t>3. Understanding future demand projections and requirements – </a:t>
            </a:r>
            <a:r>
              <a:rPr lang="en-GB" sz="1400" dirty="0" err="1">
                <a:highlight>
                  <a:srgbClr val="FFFF00"/>
                </a:highlight>
              </a:rPr>
              <a:t>inc</a:t>
            </a:r>
            <a:r>
              <a:rPr lang="en-GB" sz="1400" dirty="0">
                <a:highlight>
                  <a:srgbClr val="FFFF00"/>
                </a:highlight>
              </a:rPr>
              <a:t> NHS LTWFP</a:t>
            </a:r>
          </a:p>
          <a:p>
            <a:r>
              <a:rPr lang="en-GB" sz="1400" dirty="0">
                <a:highlight>
                  <a:srgbClr val="FFFF00"/>
                </a:highlight>
              </a:rPr>
              <a:t>4. Understanding the strategic aims of our system – transformation and integrated neighbourhood teams - there is agreement that we will use GP practices, as the building block for integration and group them within the existing PCN areas. The </a:t>
            </a:r>
            <a:r>
              <a:rPr lang="en-GB" sz="1400" dirty="0">
                <a:solidFill>
                  <a:srgbClr val="000000"/>
                </a:solidFill>
                <a:highlight>
                  <a:srgbClr val="FFFF00"/>
                </a:highlight>
                <a:cs typeface="Times New Roman" panose="02020603050405020304" pitchFamily="18" charset="0"/>
              </a:rPr>
              <a:t>rationale being that, while not perfect, GP practices are closely connected to </a:t>
            </a:r>
            <a:r>
              <a:rPr lang="en-GB" sz="1400" kern="1200" dirty="0">
                <a:solidFill>
                  <a:srgbClr val="000000"/>
                </a:solidFill>
                <a:effectLst/>
                <a:highlight>
                  <a:srgbClr val="FFFF00"/>
                </a:highlight>
                <a:ea typeface="Calibri" panose="020F0502020204030204" pitchFamily="34" charset="0"/>
                <a:cs typeface="Times New Roman" panose="02020603050405020304" pitchFamily="18" charset="0"/>
              </a:rPr>
              <a:t>communities – they tend to know the people in the </a:t>
            </a:r>
            <a:r>
              <a:rPr lang="en-GB" sz="1400" dirty="0">
                <a:solidFill>
                  <a:srgbClr val="000000"/>
                </a:solidFill>
                <a:highlight>
                  <a:srgbClr val="FFFF00"/>
                </a:highlight>
                <a:ea typeface="Calibri" panose="020F0502020204030204" pitchFamily="34" charset="0"/>
                <a:cs typeface="Times New Roman" panose="02020603050405020304" pitchFamily="18" charset="0"/>
              </a:rPr>
              <a:t>community and the people in the community tend to know their GP practice</a:t>
            </a:r>
          </a:p>
          <a:p>
            <a:pPr lvl="0"/>
            <a:endParaRPr lang="en-GB" sz="1400" kern="1200" dirty="0">
              <a:solidFill>
                <a:srgbClr val="000000"/>
              </a:solidFill>
              <a:effectLst/>
              <a:highlight>
                <a:srgbClr val="FFFF00"/>
              </a:highligh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CE29241-88DE-4384-8221-AFE8991CB76B}" type="slidenum">
              <a:rPr lang="en-GB" smtClean="0"/>
              <a:t>4</a:t>
            </a:fld>
            <a:endParaRPr lang="en-GB" dirty="0"/>
          </a:p>
        </p:txBody>
      </p:sp>
    </p:spTree>
    <p:extLst>
      <p:ext uri="{BB962C8B-B14F-4D97-AF65-F5344CB8AC3E}">
        <p14:creationId xmlns:p14="http://schemas.microsoft.com/office/powerpoint/2010/main" val="332066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some of the short-term drivers in general practice?</a:t>
            </a:r>
          </a:p>
        </p:txBody>
      </p:sp>
      <p:sp>
        <p:nvSpPr>
          <p:cNvPr id="4" name="Slide Number Placeholder 3"/>
          <p:cNvSpPr>
            <a:spLocks noGrp="1"/>
          </p:cNvSpPr>
          <p:nvPr>
            <p:ph type="sldNum" sz="quarter" idx="5"/>
          </p:nvPr>
        </p:nvSpPr>
        <p:spPr/>
        <p:txBody>
          <a:bodyPr/>
          <a:lstStyle/>
          <a:p>
            <a:fld id="{4CE29241-88DE-4384-8221-AFE8991CB76B}" type="slidenum">
              <a:rPr lang="en-GB" smtClean="0"/>
              <a:t>5</a:t>
            </a:fld>
            <a:endParaRPr lang="en-GB" dirty="0"/>
          </a:p>
        </p:txBody>
      </p:sp>
    </p:spTree>
    <p:extLst>
      <p:ext uri="{BB962C8B-B14F-4D97-AF65-F5344CB8AC3E}">
        <p14:creationId xmlns:p14="http://schemas.microsoft.com/office/powerpoint/2010/main" val="266268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6</a:t>
            </a:fld>
            <a:endParaRPr lang="en-GB" dirty="0"/>
          </a:p>
        </p:txBody>
      </p:sp>
    </p:spTree>
    <p:extLst>
      <p:ext uri="{BB962C8B-B14F-4D97-AF65-F5344CB8AC3E}">
        <p14:creationId xmlns:p14="http://schemas.microsoft.com/office/powerpoint/2010/main" val="198377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E29241-88DE-4384-8221-AFE8991CB76B}" type="slidenum">
              <a:rPr lang="en-GB" smtClean="0"/>
              <a:t>7</a:t>
            </a:fld>
            <a:endParaRPr lang="en-GB" dirty="0"/>
          </a:p>
        </p:txBody>
      </p:sp>
    </p:spTree>
    <p:extLst>
      <p:ext uri="{BB962C8B-B14F-4D97-AF65-F5344CB8AC3E}">
        <p14:creationId xmlns:p14="http://schemas.microsoft.com/office/powerpoint/2010/main" val="87014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77">
              <a:buFont typeface="Arial" panose="020B0604020202020204" pitchFamily="34" charset="0"/>
              <a:buNone/>
            </a:pPr>
            <a:r>
              <a:rPr lang="en-GB" sz="1200" dirty="0">
                <a:solidFill>
                  <a:srgbClr val="005EB8"/>
                </a:solidFill>
                <a:latin typeface="Arial" panose="020B0604020202020204"/>
              </a:rPr>
              <a:t>SUPPLY TAPS - Newly Qualified Staff, Return to Practice. NHS Joiners, International Recruitment. Apprenticeships</a:t>
            </a:r>
          </a:p>
          <a:p>
            <a:pPr marL="0" indent="0" defTabSz="914377">
              <a:buFont typeface="Arial" panose="020B0604020202020204" pitchFamily="34" charset="0"/>
              <a:buNone/>
            </a:pPr>
            <a:endParaRPr lang="en-GB" sz="1200" dirty="0">
              <a:solidFill>
                <a:srgbClr val="005EB8"/>
              </a:solidFill>
              <a:latin typeface="Arial" panose="020B0604020202020204"/>
            </a:endParaRPr>
          </a:p>
          <a:p>
            <a:pPr marL="0" indent="0" defTabSz="914377">
              <a:buFont typeface="Arial" panose="020B0604020202020204" pitchFamily="34" charset="0"/>
              <a:buNone/>
            </a:pPr>
            <a:r>
              <a:rPr lang="en-GB" sz="1200" dirty="0">
                <a:solidFill>
                  <a:srgbClr val="005EB8"/>
                </a:solidFill>
                <a:latin typeface="Arial" panose="020B0604020202020204"/>
              </a:rPr>
              <a:t>SUPPLY LEAKS – Retirements, Leavers to NHS, Leavers from NHS, Reduced Hours</a:t>
            </a:r>
          </a:p>
          <a:p>
            <a:endParaRPr lang="en-GB" dirty="0"/>
          </a:p>
          <a:p>
            <a:pPr marL="0" indent="0" defTabSz="914377">
              <a:buFont typeface="Arial" panose="020B0604020202020204" pitchFamily="34" charset="0"/>
              <a:buNone/>
            </a:pPr>
            <a:r>
              <a:rPr lang="en-GB" b="1" dirty="0"/>
              <a:t>How do we influence inflow and outflow</a:t>
            </a:r>
          </a:p>
          <a:p>
            <a:pPr marL="285744" indent="-285744" defTabSz="914377">
              <a:buFont typeface="Arial" panose="020B0604020202020204" pitchFamily="34" charset="0"/>
              <a:buChar char="•"/>
            </a:pPr>
            <a:r>
              <a:rPr lang="en-GB" sz="1200" dirty="0">
                <a:solidFill>
                  <a:srgbClr val="005EB8"/>
                </a:solidFill>
                <a:latin typeface="Arial" panose="020B0604020202020204"/>
              </a:rPr>
              <a:t>Placements</a:t>
            </a:r>
          </a:p>
          <a:p>
            <a:pPr marL="285744" indent="-285744" defTabSz="914377">
              <a:buFont typeface="Arial" panose="020B0604020202020204" pitchFamily="34" charset="0"/>
              <a:buChar char="•"/>
            </a:pPr>
            <a:r>
              <a:rPr lang="en-GB" sz="1200" dirty="0">
                <a:solidFill>
                  <a:srgbClr val="005EB8"/>
                </a:solidFill>
                <a:latin typeface="Arial" panose="020B0604020202020204"/>
              </a:rPr>
              <a:t>Preceptorship/Mentorship</a:t>
            </a:r>
          </a:p>
          <a:p>
            <a:pPr marL="285744" indent="-285744" defTabSz="914377">
              <a:buFont typeface="Arial" panose="020B0604020202020204" pitchFamily="34" charset="0"/>
              <a:buChar char="•"/>
            </a:pPr>
            <a:r>
              <a:rPr lang="en-GB" sz="1200" dirty="0">
                <a:solidFill>
                  <a:srgbClr val="005EB8"/>
                </a:solidFill>
                <a:latin typeface="Arial" panose="020B0604020202020204"/>
              </a:rPr>
              <a:t>Environment</a:t>
            </a:r>
          </a:p>
          <a:p>
            <a:pPr marL="285744" indent="-285744" defTabSz="914377">
              <a:buFont typeface="Arial" panose="020B0604020202020204" pitchFamily="34" charset="0"/>
              <a:buChar char="•"/>
            </a:pPr>
            <a:r>
              <a:rPr lang="en-GB" sz="1200" dirty="0">
                <a:solidFill>
                  <a:srgbClr val="005EB8"/>
                </a:solidFill>
                <a:latin typeface="Arial" panose="020B0604020202020204"/>
              </a:rPr>
              <a:t>Conditions</a:t>
            </a:r>
          </a:p>
          <a:p>
            <a:pPr marL="285744" indent="-285744" defTabSz="914377">
              <a:buFont typeface="Arial" panose="020B0604020202020204" pitchFamily="34" charset="0"/>
              <a:buChar char="•"/>
            </a:pPr>
            <a:r>
              <a:rPr lang="en-GB" sz="1200" dirty="0">
                <a:solidFill>
                  <a:srgbClr val="005EB8"/>
                </a:solidFill>
                <a:latin typeface="Arial" panose="020B0604020202020204"/>
              </a:rPr>
              <a:t>Culture</a:t>
            </a:r>
          </a:p>
          <a:p>
            <a:pPr marL="285744" indent="-285744" defTabSz="914377">
              <a:buFont typeface="Arial" panose="020B0604020202020204" pitchFamily="34" charset="0"/>
              <a:buChar char="•"/>
            </a:pPr>
            <a:r>
              <a:rPr lang="en-GB" sz="1200" dirty="0">
                <a:solidFill>
                  <a:srgbClr val="005EB8"/>
                </a:solidFill>
                <a:latin typeface="Arial" panose="020B0604020202020204"/>
              </a:rPr>
              <a:t>Flexibility</a:t>
            </a:r>
          </a:p>
          <a:p>
            <a:pPr marL="285744" indent="-285744" defTabSz="914377">
              <a:buFont typeface="Arial" panose="020B0604020202020204" pitchFamily="34" charset="0"/>
              <a:buChar char="•"/>
            </a:pPr>
            <a:r>
              <a:rPr lang="en-GB" sz="1200" dirty="0">
                <a:solidFill>
                  <a:srgbClr val="005EB8"/>
                </a:solidFill>
                <a:latin typeface="Arial" panose="020B0604020202020204"/>
              </a:rPr>
              <a:t>Job Descriptions</a:t>
            </a:r>
          </a:p>
          <a:p>
            <a:pPr marL="285744" indent="-285744" defTabSz="914377">
              <a:buFont typeface="Arial" panose="020B0604020202020204" pitchFamily="34" charset="0"/>
              <a:buChar char="•"/>
            </a:pPr>
            <a:r>
              <a:rPr lang="en-GB" sz="1200" dirty="0">
                <a:solidFill>
                  <a:srgbClr val="005EB8"/>
                </a:solidFill>
                <a:latin typeface="Arial" panose="020B0604020202020204"/>
              </a:rPr>
              <a:t>Pay</a:t>
            </a:r>
          </a:p>
          <a:p>
            <a:pPr marL="285744" indent="-285744" defTabSz="914377">
              <a:buFont typeface="Arial" panose="020B0604020202020204" pitchFamily="34" charset="0"/>
              <a:buChar char="•"/>
            </a:pPr>
            <a:r>
              <a:rPr lang="en-GB" sz="1200" dirty="0">
                <a:solidFill>
                  <a:srgbClr val="005EB8"/>
                </a:solidFill>
                <a:latin typeface="Arial" panose="020B0604020202020204"/>
              </a:rPr>
              <a:t>Future Prospects/Opportunities</a:t>
            </a:r>
          </a:p>
          <a:p>
            <a:pPr marL="285744" indent="-285744" defTabSz="914377">
              <a:buFont typeface="Arial" panose="020B0604020202020204" pitchFamily="34" charset="0"/>
              <a:buChar char="•"/>
            </a:pPr>
            <a:r>
              <a:rPr lang="en-GB" sz="1200" dirty="0">
                <a:solidFill>
                  <a:srgbClr val="005EB8"/>
                </a:solidFill>
                <a:latin typeface="Arial" panose="020B0604020202020204"/>
              </a:rPr>
              <a:t>Appraisals</a:t>
            </a:r>
          </a:p>
          <a:p>
            <a:pPr marL="285744" indent="-285744" defTabSz="914377">
              <a:buFont typeface="Arial" panose="020B0604020202020204" pitchFamily="34" charset="0"/>
              <a:buChar char="•"/>
            </a:pPr>
            <a:r>
              <a:rPr lang="en-GB" sz="1200" dirty="0">
                <a:solidFill>
                  <a:srgbClr val="005EB8"/>
                </a:solidFill>
                <a:latin typeface="Arial" panose="020B0604020202020204"/>
              </a:rPr>
              <a:t>CPD/Training</a:t>
            </a:r>
          </a:p>
          <a:p>
            <a:pPr marL="285744" indent="-285744" defTabSz="914377">
              <a:buFont typeface="Arial" panose="020B0604020202020204" pitchFamily="34" charset="0"/>
              <a:buChar char="•"/>
            </a:pPr>
            <a:r>
              <a:rPr lang="en-GB" sz="1200" dirty="0">
                <a:solidFill>
                  <a:srgbClr val="005EB8"/>
                </a:solidFill>
                <a:latin typeface="Arial" panose="020B0604020202020204"/>
              </a:rPr>
              <a:t>Upskilling</a:t>
            </a:r>
          </a:p>
          <a:p>
            <a:pPr marL="285744" indent="-285744" defTabSz="914377">
              <a:buFont typeface="Arial" panose="020B0604020202020204" pitchFamily="34" charset="0"/>
              <a:buChar char="•"/>
            </a:pPr>
            <a:r>
              <a:rPr lang="en-GB" sz="1200" dirty="0">
                <a:solidFill>
                  <a:srgbClr val="005EB8"/>
                </a:solidFill>
                <a:latin typeface="Arial" panose="020B0604020202020204"/>
              </a:rPr>
              <a:t>Accommodation</a:t>
            </a:r>
          </a:p>
          <a:p>
            <a:pPr marL="285744" indent="-285744" defTabSz="914377">
              <a:buFont typeface="Arial" panose="020B0604020202020204" pitchFamily="34" charset="0"/>
              <a:buChar char="•"/>
            </a:pPr>
            <a:r>
              <a:rPr lang="en-GB" sz="1200" dirty="0">
                <a:solidFill>
                  <a:srgbClr val="005EB8"/>
                </a:solidFill>
                <a:latin typeface="Arial" panose="020B0604020202020204"/>
              </a:rPr>
              <a:t>Car Parking</a:t>
            </a:r>
          </a:p>
          <a:p>
            <a:pPr marL="285744" indent="-285744" defTabSz="914377">
              <a:buFont typeface="Arial" panose="020B0604020202020204" pitchFamily="34" charset="0"/>
              <a:buChar char="•"/>
            </a:pPr>
            <a:r>
              <a:rPr lang="en-GB" sz="1200" dirty="0">
                <a:solidFill>
                  <a:srgbClr val="005EB8"/>
                </a:solidFill>
                <a:latin typeface="Arial" panose="020B0604020202020204"/>
              </a:rPr>
              <a:t>Thanks/Rewards</a:t>
            </a:r>
          </a:p>
          <a:p>
            <a:pPr marL="285744" indent="-285744" defTabSz="914377">
              <a:buFont typeface="Arial" panose="020B0604020202020204" pitchFamily="34" charset="0"/>
              <a:buChar char="•"/>
            </a:pPr>
            <a:r>
              <a:rPr lang="en-GB" sz="1200" dirty="0">
                <a:solidFill>
                  <a:srgbClr val="005EB8"/>
                </a:solidFill>
                <a:latin typeface="Arial" panose="020B0604020202020204"/>
              </a:rPr>
              <a:t>Responsibility</a:t>
            </a:r>
          </a:p>
          <a:p>
            <a:pPr marL="285744" indent="-285744" defTabSz="914377">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CE29241-88DE-4384-8221-AFE8991CB76B}" type="slidenum">
              <a:rPr lang="en-GB" smtClean="0"/>
              <a:t>8</a:t>
            </a:fld>
            <a:endParaRPr lang="en-GB" dirty="0"/>
          </a:p>
        </p:txBody>
      </p:sp>
    </p:spTree>
    <p:extLst>
      <p:ext uri="{BB962C8B-B14F-4D97-AF65-F5344CB8AC3E}">
        <p14:creationId xmlns:p14="http://schemas.microsoft.com/office/powerpoint/2010/main" val="32842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INTS - ‘As Is’ staff, however the ‘To Be’ model will need to address gaps in service provision and unwarranted variation to match local population need to the appropriate skills and resources.</a:t>
            </a:r>
            <a:endParaRPr lang="en-GB" sz="1200" dirty="0">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CE29241-88DE-4384-8221-AFE8991CB76B}" type="slidenum">
              <a:rPr lang="en-GB" smtClean="0"/>
              <a:t>9</a:t>
            </a:fld>
            <a:endParaRPr lang="en-GB" dirty="0"/>
          </a:p>
        </p:txBody>
      </p:sp>
    </p:spTree>
    <p:extLst>
      <p:ext uri="{BB962C8B-B14F-4D97-AF65-F5344CB8AC3E}">
        <p14:creationId xmlns:p14="http://schemas.microsoft.com/office/powerpoint/2010/main" val="413333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75EA-C22C-032F-EE6E-717081976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61C455-64E9-89A1-D76A-268B1C96F8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1C490C-3E9B-CBD9-C01A-36141F6FCBA8}"/>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5" name="Footer Placeholder 4">
            <a:extLst>
              <a:ext uri="{FF2B5EF4-FFF2-40B4-BE49-F238E27FC236}">
                <a16:creationId xmlns:a16="http://schemas.microsoft.com/office/drawing/2014/main" id="{1C35D294-F08D-01C6-68DE-B243C7A5B4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9BEA6B-DABB-2466-951F-A124D743A168}"/>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300049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F7A4-5443-23C1-0924-563C47D2A4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79524F-F945-BA84-57B2-581057660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4A902-8914-A4A3-6D89-4D8A46C31745}"/>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5" name="Footer Placeholder 4">
            <a:extLst>
              <a:ext uri="{FF2B5EF4-FFF2-40B4-BE49-F238E27FC236}">
                <a16:creationId xmlns:a16="http://schemas.microsoft.com/office/drawing/2014/main" id="{97DB65F6-589E-74FA-3345-54B972346D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8BB7C1-0641-F7A4-3EA7-058B073EED74}"/>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238125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281CB-1F04-02AE-6692-03B2B30AC3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B8D503-77A2-E9D2-E9BC-9CC6C6933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7C57D-6FF7-F0AD-4393-FE4CB4BF8513}"/>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5" name="Footer Placeholder 4">
            <a:extLst>
              <a:ext uri="{FF2B5EF4-FFF2-40B4-BE49-F238E27FC236}">
                <a16:creationId xmlns:a16="http://schemas.microsoft.com/office/drawing/2014/main" id="{E15E5C4C-32CF-16AC-1FF0-54C8F44619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9187A2-3C24-098F-C08A-87BDA802BBD5}"/>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123885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0DE3CB-D226-6681-AF48-AB50C5186A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0466" y="5339444"/>
            <a:ext cx="1208314" cy="1208314"/>
          </a:xfrm>
          <a:prstGeom prst="rect">
            <a:avLst/>
          </a:prstGeom>
        </p:spPr>
      </p:pic>
      <p:cxnSp>
        <p:nvCxnSpPr>
          <p:cNvPr id="8" name="Straight Connector 7">
            <a:extLst>
              <a:ext uri="{FF2B5EF4-FFF2-40B4-BE49-F238E27FC236}">
                <a16:creationId xmlns:a16="http://schemas.microsoft.com/office/drawing/2014/main" id="{34579825-DA21-7465-80FE-4FB36AA285FA}"/>
              </a:ext>
            </a:extLst>
          </p:cNvPr>
          <p:cNvCxnSpPr>
            <a:cxnSpLocks/>
          </p:cNvCxnSpPr>
          <p:nvPr userDrawn="1"/>
        </p:nvCxnSpPr>
        <p:spPr>
          <a:xfrm>
            <a:off x="0" y="5943600"/>
            <a:ext cx="10177096" cy="0"/>
          </a:xfrm>
          <a:prstGeom prst="line">
            <a:avLst/>
          </a:prstGeom>
          <a:ln w="28575">
            <a:solidFill>
              <a:srgbClr val="E41F5F"/>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2E2A2290-DC5A-F1F8-2B48-5B2B8384792A}"/>
              </a:ext>
            </a:extLst>
          </p:cNvPr>
          <p:cNvSpPr>
            <a:spLocks noGrp="1"/>
          </p:cNvSpPr>
          <p:nvPr>
            <p:ph type="title"/>
          </p:nvPr>
        </p:nvSpPr>
        <p:spPr>
          <a:xfrm>
            <a:off x="489857" y="550181"/>
            <a:ext cx="11168743" cy="652689"/>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66EAEBB1-D035-26A3-14A0-4B91D2ACD0CF}"/>
              </a:ext>
            </a:extLst>
          </p:cNvPr>
          <p:cNvSpPr>
            <a:spLocks noGrp="1"/>
          </p:cNvSpPr>
          <p:nvPr>
            <p:ph idx="10"/>
          </p:nvPr>
        </p:nvSpPr>
        <p:spPr>
          <a:xfrm>
            <a:off x="489857" y="1366158"/>
            <a:ext cx="11168743" cy="38099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6215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25EBD8-7E13-9AAB-3A18-5831D5E5344D}"/>
              </a:ext>
            </a:extLst>
          </p:cNvPr>
          <p:cNvSpPr/>
          <p:nvPr userDrawn="1"/>
        </p:nvSpPr>
        <p:spPr>
          <a:xfrm>
            <a:off x="0" y="1"/>
            <a:ext cx="12192000" cy="6858000"/>
          </a:xfrm>
          <a:prstGeom prst="rect">
            <a:avLst/>
          </a:prstGeom>
          <a:solidFill>
            <a:srgbClr val="E4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a:extLst>
              <a:ext uri="{FF2B5EF4-FFF2-40B4-BE49-F238E27FC236}">
                <a16:creationId xmlns:a16="http://schemas.microsoft.com/office/drawing/2014/main" id="{774BBB83-F5D5-B641-355C-8E111A70D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1085" y="-748160"/>
            <a:ext cx="14516497" cy="8354319"/>
          </a:xfrm>
          <a:prstGeom prst="rect">
            <a:avLst/>
          </a:prstGeom>
        </p:spPr>
      </p:pic>
      <p:sp>
        <p:nvSpPr>
          <p:cNvPr id="4" name="Date Placeholder 3">
            <a:extLst>
              <a:ext uri="{FF2B5EF4-FFF2-40B4-BE49-F238E27FC236}">
                <a16:creationId xmlns:a16="http://schemas.microsoft.com/office/drawing/2014/main" id="{7B2208E0-79C9-325A-5843-D8C335E2F374}"/>
              </a:ext>
            </a:extLst>
          </p:cNvPr>
          <p:cNvSpPr>
            <a:spLocks noGrp="1"/>
          </p:cNvSpPr>
          <p:nvPr>
            <p:ph type="dt" sz="half" idx="10"/>
          </p:nvPr>
        </p:nvSpPr>
        <p:spPr>
          <a:xfrm>
            <a:off x="511628" y="5861050"/>
            <a:ext cx="2743200" cy="365125"/>
          </a:xfrm>
          <a:prstGeom prst="rect">
            <a:avLst/>
          </a:prstGeom>
        </p:spPr>
        <p:txBody>
          <a:bodyPr/>
          <a:lstStyle>
            <a:lvl1pPr>
              <a:defRPr>
                <a:solidFill>
                  <a:schemeClr val="bg1"/>
                </a:solidFill>
              </a:defRPr>
            </a:lvl1pPr>
          </a:lstStyle>
          <a:p>
            <a:r>
              <a:rPr lang="en-GB" dirty="0"/>
              <a:t>00/00/00</a:t>
            </a:r>
          </a:p>
        </p:txBody>
      </p:sp>
      <p:pic>
        <p:nvPicPr>
          <p:cNvPr id="16" name="Graphic 15">
            <a:extLst>
              <a:ext uri="{FF2B5EF4-FFF2-40B4-BE49-F238E27FC236}">
                <a16:creationId xmlns:a16="http://schemas.microsoft.com/office/drawing/2014/main" id="{1014595B-CC38-8B8E-5FBE-10ED068719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50382" y="2615843"/>
            <a:ext cx="3712028" cy="1557344"/>
          </a:xfrm>
          <a:prstGeom prst="rect">
            <a:avLst/>
          </a:prstGeom>
        </p:spPr>
      </p:pic>
      <p:sp>
        <p:nvSpPr>
          <p:cNvPr id="17" name="Title Placeholder 1">
            <a:extLst>
              <a:ext uri="{FF2B5EF4-FFF2-40B4-BE49-F238E27FC236}">
                <a16:creationId xmlns:a16="http://schemas.microsoft.com/office/drawing/2014/main" id="{4CB86FBB-7F94-DBFE-3B14-905E573D3207}"/>
              </a:ext>
            </a:extLst>
          </p:cNvPr>
          <p:cNvSpPr>
            <a:spLocks noGrp="1"/>
          </p:cNvSpPr>
          <p:nvPr>
            <p:ph type="title" hasCustomPrompt="1"/>
          </p:nvPr>
        </p:nvSpPr>
        <p:spPr>
          <a:xfrm>
            <a:off x="527957" y="2766218"/>
            <a:ext cx="5453743" cy="913154"/>
          </a:xfrm>
          <a:prstGeom prst="rect">
            <a:avLst/>
          </a:prstGeom>
        </p:spPr>
        <p:txBody>
          <a:bodyPr vert="horz" lIns="91440" tIns="45720" rIns="91440" bIns="45720" rtlCol="0" anchor="ctr">
            <a:normAutofit/>
          </a:bodyPr>
          <a:lstStyle>
            <a:lvl1pPr>
              <a:defRPr sz="3200">
                <a:solidFill>
                  <a:schemeClr val="bg1"/>
                </a:solidFill>
              </a:defRPr>
            </a:lvl1pPr>
          </a:lstStyle>
          <a:p>
            <a:r>
              <a:rPr lang="en-US" dirty="0"/>
              <a:t>Presentation Title</a:t>
            </a:r>
            <a:endParaRPr lang="en-GB" dirty="0"/>
          </a:p>
        </p:txBody>
      </p:sp>
      <p:sp>
        <p:nvSpPr>
          <p:cNvPr id="20" name="Text Placeholder 19">
            <a:extLst>
              <a:ext uri="{FF2B5EF4-FFF2-40B4-BE49-F238E27FC236}">
                <a16:creationId xmlns:a16="http://schemas.microsoft.com/office/drawing/2014/main" id="{5CFEEDC0-CC49-2909-D086-3F347AA82FFD}"/>
              </a:ext>
            </a:extLst>
          </p:cNvPr>
          <p:cNvSpPr>
            <a:spLocks noGrp="1"/>
          </p:cNvSpPr>
          <p:nvPr>
            <p:ph type="body" sz="quarter" idx="11" hasCustomPrompt="1"/>
          </p:nvPr>
        </p:nvSpPr>
        <p:spPr>
          <a:xfrm>
            <a:off x="527957" y="3853430"/>
            <a:ext cx="3961719" cy="611187"/>
          </a:xfrm>
          <a:prstGeom prst="rect">
            <a:avLst/>
          </a:prstGeom>
        </p:spPr>
        <p:txBody>
          <a:bodyPr/>
          <a:lstStyle>
            <a:lvl1pPr marL="0" indent="0" algn="l">
              <a:buNone/>
              <a:defRPr sz="2400">
                <a:solidFill>
                  <a:schemeClr val="bg1"/>
                </a:solidFill>
              </a:defRPr>
            </a:lvl1pPr>
          </a:lstStyle>
          <a:p>
            <a:pPr lvl="0"/>
            <a:r>
              <a:rPr lang="en-US" dirty="0"/>
              <a:t>Presentation subtitle</a:t>
            </a:r>
            <a:endParaRPr lang="en-GB" dirty="0"/>
          </a:p>
        </p:txBody>
      </p:sp>
    </p:spTree>
    <p:extLst>
      <p:ext uri="{BB962C8B-B14F-4D97-AF65-F5344CB8AC3E}">
        <p14:creationId xmlns:p14="http://schemas.microsoft.com/office/powerpoint/2010/main" val="383748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21B75-201C-3161-5ACF-C77DCB49FE52}"/>
              </a:ext>
            </a:extLst>
          </p:cNvPr>
          <p:cNvSpPr/>
          <p:nvPr userDrawn="1"/>
        </p:nvSpPr>
        <p:spPr>
          <a:xfrm>
            <a:off x="0" y="0"/>
            <a:ext cx="12192000" cy="6858000"/>
          </a:xfrm>
          <a:prstGeom prst="rect">
            <a:avLst/>
          </a:prstGeom>
          <a:solidFill>
            <a:srgbClr val="E4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F9A992F5-222E-CCA3-86A8-686CB0E43056}"/>
              </a:ext>
            </a:extLst>
          </p:cNvPr>
          <p:cNvCxnSpPr>
            <a:cxnSpLocks/>
          </p:cNvCxnSpPr>
          <p:nvPr userDrawn="1"/>
        </p:nvCxnSpPr>
        <p:spPr>
          <a:xfrm>
            <a:off x="0" y="5943600"/>
            <a:ext cx="10177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47587CB-A9A2-B17B-2533-60E9CF0695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0466" y="5339444"/>
            <a:ext cx="1208316" cy="1208316"/>
          </a:xfrm>
          <a:prstGeom prst="rect">
            <a:avLst/>
          </a:prstGeom>
        </p:spPr>
      </p:pic>
      <p:sp>
        <p:nvSpPr>
          <p:cNvPr id="9" name="Title Placeholder 1">
            <a:extLst>
              <a:ext uri="{FF2B5EF4-FFF2-40B4-BE49-F238E27FC236}">
                <a16:creationId xmlns:a16="http://schemas.microsoft.com/office/drawing/2014/main" id="{5951FF07-25A0-9514-E01E-ED983A42AB62}"/>
              </a:ext>
            </a:extLst>
          </p:cNvPr>
          <p:cNvSpPr>
            <a:spLocks noGrp="1"/>
          </p:cNvSpPr>
          <p:nvPr>
            <p:ph type="title" hasCustomPrompt="1"/>
          </p:nvPr>
        </p:nvSpPr>
        <p:spPr>
          <a:xfrm>
            <a:off x="527957" y="2766217"/>
            <a:ext cx="5453743" cy="1325563"/>
          </a:xfrm>
          <a:prstGeom prst="rect">
            <a:avLst/>
          </a:prstGeom>
        </p:spPr>
        <p:txBody>
          <a:bodyPr vert="horz" lIns="91440" tIns="45720" rIns="91440" bIns="45720" rtlCol="0" anchor="ctr">
            <a:normAutofit/>
          </a:bodyPr>
          <a:lstStyle>
            <a:lvl1pPr>
              <a:defRPr sz="320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95938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BAC2-F58F-0F70-C26B-D7E8448B1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41F882-E3A8-B95C-C809-C3DBA2840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FED677-8FC2-CF0D-1AC5-7EEB7713C646}"/>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5" name="Footer Placeholder 4">
            <a:extLst>
              <a:ext uri="{FF2B5EF4-FFF2-40B4-BE49-F238E27FC236}">
                <a16:creationId xmlns:a16="http://schemas.microsoft.com/office/drawing/2014/main" id="{8B5D7915-D371-B22E-5376-1649634145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A16476D-7BFE-F293-29BD-13A205DCB1C0}"/>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246184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A9A1-CAC6-F820-89F3-D796F3EA03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44470B-505C-F25D-E51D-4F115E993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DBD142-EFEE-BC0A-9157-13722DC4B482}"/>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5" name="Footer Placeholder 4">
            <a:extLst>
              <a:ext uri="{FF2B5EF4-FFF2-40B4-BE49-F238E27FC236}">
                <a16:creationId xmlns:a16="http://schemas.microsoft.com/office/drawing/2014/main" id="{28D330B2-1D09-CCC1-2622-E004446DDF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AC58FF-B712-E6E2-F18F-4D8B20E29C50}"/>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412503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4EAF-FAC4-95D6-43AA-2324D56093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CFAC87-8DA2-BF30-C041-E39003915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3E945-B15C-34F5-88D6-BA765DA5AD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C388EA-28F1-0653-6CEC-290FEA265977}"/>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6" name="Footer Placeholder 5">
            <a:extLst>
              <a:ext uri="{FF2B5EF4-FFF2-40B4-BE49-F238E27FC236}">
                <a16:creationId xmlns:a16="http://schemas.microsoft.com/office/drawing/2014/main" id="{6DFAB912-A536-B210-7315-88C5582E53A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1CC6E57-182A-DF04-1969-F312FE49D54C}"/>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403388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4955-3B6F-D80B-E166-0A49D36C83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F5F60-A305-5C76-7637-9906D01B1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61245-3197-40FE-FC7C-50AFC2620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694031-2E1B-F5D1-FE1E-EFD3FA4D3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BFDDB-8D92-53CB-0BDD-39F039592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FFD64D-12B6-398F-498F-54D16DD1AF67}"/>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8" name="Footer Placeholder 7">
            <a:extLst>
              <a:ext uri="{FF2B5EF4-FFF2-40B4-BE49-F238E27FC236}">
                <a16:creationId xmlns:a16="http://schemas.microsoft.com/office/drawing/2014/main" id="{65CEDA0C-7C26-C81C-6B81-C2EAF7BC8F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B282864-10FE-58F8-F1A9-D69B6E310C0A}"/>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239820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C566-CCF6-50AE-BF07-76C4E5D854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C125DD-3331-64C6-9EC0-5663E0738821}"/>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4" name="Footer Placeholder 3">
            <a:extLst>
              <a:ext uri="{FF2B5EF4-FFF2-40B4-BE49-F238E27FC236}">
                <a16:creationId xmlns:a16="http://schemas.microsoft.com/office/drawing/2014/main" id="{2DB55DFF-207C-ABEB-121C-776C4C26960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5A21F0D-BEAC-1496-B311-51FF43348C47}"/>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249898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FDC82-F280-24A3-FA4C-E6EF23A8C389}"/>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3" name="Footer Placeholder 2">
            <a:extLst>
              <a:ext uri="{FF2B5EF4-FFF2-40B4-BE49-F238E27FC236}">
                <a16:creationId xmlns:a16="http://schemas.microsoft.com/office/drawing/2014/main" id="{640B2563-D219-99B4-A6D8-E95D0E96CBE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AB1FC51-56F6-F6DE-7C6E-4956E09F9AC2}"/>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78471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FE26-0E4B-0E75-E6A0-CC0DB8385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F6BDDC-8869-C39F-D104-D8BE9460F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9CFF86-B099-04A5-6F24-0E95BF7E3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E5C60-77A1-44D3-4B2D-33614052FED3}"/>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6" name="Footer Placeholder 5">
            <a:extLst>
              <a:ext uri="{FF2B5EF4-FFF2-40B4-BE49-F238E27FC236}">
                <a16:creationId xmlns:a16="http://schemas.microsoft.com/office/drawing/2014/main" id="{6AB2F2E8-AD5D-E74C-3B01-C06A411C169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8B243E9-6DC0-2882-BFA1-EEE7DF59A506}"/>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405187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D1C8-DB95-AF95-C8A2-BABE21EC9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CF52A2-74FC-6BD3-6AE1-8A91141D4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46F48B2B-767A-88C9-570F-D72DBC833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0E0C0-9CE8-AEFC-F638-DCD8DFB6F3FC}"/>
              </a:ext>
            </a:extLst>
          </p:cNvPr>
          <p:cNvSpPr>
            <a:spLocks noGrp="1"/>
          </p:cNvSpPr>
          <p:nvPr>
            <p:ph type="dt" sz="half" idx="10"/>
          </p:nvPr>
        </p:nvSpPr>
        <p:spPr/>
        <p:txBody>
          <a:bodyPr/>
          <a:lstStyle/>
          <a:p>
            <a:fld id="{90046D4B-4DCF-42CB-8A59-1D54BB3F4990}" type="datetimeFigureOut">
              <a:rPr lang="en-GB" smtClean="0"/>
              <a:t>18/06/2025</a:t>
            </a:fld>
            <a:endParaRPr lang="en-GB" dirty="0"/>
          </a:p>
        </p:txBody>
      </p:sp>
      <p:sp>
        <p:nvSpPr>
          <p:cNvPr id="6" name="Footer Placeholder 5">
            <a:extLst>
              <a:ext uri="{FF2B5EF4-FFF2-40B4-BE49-F238E27FC236}">
                <a16:creationId xmlns:a16="http://schemas.microsoft.com/office/drawing/2014/main" id="{A22B96B6-95EE-5088-60A9-A5A4D7E3B97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3EA16C-371C-6BD9-8ECA-33C6DDF52771}"/>
              </a:ext>
            </a:extLst>
          </p:cNvPr>
          <p:cNvSpPr>
            <a:spLocks noGrp="1"/>
          </p:cNvSpPr>
          <p:nvPr>
            <p:ph type="sldNum" sz="quarter" idx="12"/>
          </p:nvPr>
        </p:nvSpPr>
        <p:spPr/>
        <p:txBody>
          <a:bodyPr/>
          <a:lstStyle/>
          <a:p>
            <a:fld id="{1A3FB961-CC70-4B10-9C0F-6BF5BE0ED4F4}" type="slidenum">
              <a:rPr lang="en-GB" smtClean="0"/>
              <a:t>‹#›</a:t>
            </a:fld>
            <a:endParaRPr lang="en-GB" dirty="0"/>
          </a:p>
        </p:txBody>
      </p:sp>
    </p:spTree>
    <p:extLst>
      <p:ext uri="{BB962C8B-B14F-4D97-AF65-F5344CB8AC3E}">
        <p14:creationId xmlns:p14="http://schemas.microsoft.com/office/powerpoint/2010/main" val="926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A0AA9-0070-6DD9-D044-2753F693C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F7139B-6D44-EAF0-4851-E80749B70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BECD39-F734-2F10-878E-78A7F00A6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6D4B-4DCF-42CB-8A59-1D54BB3F4990}" type="datetimeFigureOut">
              <a:rPr lang="en-GB" smtClean="0"/>
              <a:t>18/06/2025</a:t>
            </a:fld>
            <a:endParaRPr lang="en-GB" dirty="0"/>
          </a:p>
        </p:txBody>
      </p:sp>
      <p:sp>
        <p:nvSpPr>
          <p:cNvPr id="5" name="Footer Placeholder 4">
            <a:extLst>
              <a:ext uri="{FF2B5EF4-FFF2-40B4-BE49-F238E27FC236}">
                <a16:creationId xmlns:a16="http://schemas.microsoft.com/office/drawing/2014/main" id="{917C746C-F529-6FA7-812F-BBC4B1C85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3BDE81A-E0E5-ACD5-3103-13E1F8CC4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FB961-CC70-4B10-9C0F-6BF5BE0ED4F4}" type="slidenum">
              <a:rPr lang="en-GB" smtClean="0"/>
              <a:t>‹#›</a:t>
            </a:fld>
            <a:endParaRPr lang="en-GB" dirty="0"/>
          </a:p>
        </p:txBody>
      </p:sp>
    </p:spTree>
    <p:extLst>
      <p:ext uri="{BB962C8B-B14F-4D97-AF65-F5344CB8AC3E}">
        <p14:creationId xmlns:p14="http://schemas.microsoft.com/office/powerpoint/2010/main" val="2015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killsforcare.org.uk/Support-for-leaders-and-managers/Workforce-commissioning-planning/Operational-workforce-planning.aspx" TargetMode="External"/><Relationship Id="rId7" Type="http://schemas.openxmlformats.org/officeDocument/2006/relationships/hyperlink" Target="https://future.nhs.uk/Dorset_ICS_WorkforcePlanningPG/browseFolder?fid=49386672&amp;done=OBJChangesSave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mhcswtoolkit.hee.nhs.uk/topics/workforce-planning/understanding-workforce-planning.html" TargetMode="External"/><Relationship Id="rId5" Type="http://schemas.openxmlformats.org/officeDocument/2006/relationships/hyperlink" Target="https://www.england.nhs.uk/mat-transformation/matrons-handbook/workforce-planning-and-resource-management/" TargetMode="External"/><Relationship Id="rId4" Type="http://schemas.openxmlformats.org/officeDocument/2006/relationships/hyperlink" Target="https://www.skillsforcare.org.uk/Support-for-leaders-and-managers/Workforce-commissioning-planning/Strategic-workforce-planning-shaping-and-commissioning.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improvementservice.org.uk/__data/assets/pdf_file/0020/39314/LGA-workforce-planning-maturity-matrix.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30BA-73C6-960E-987A-4D7A3C3B11A2}"/>
              </a:ext>
            </a:extLst>
          </p:cNvPr>
          <p:cNvSpPr>
            <a:spLocks noGrp="1"/>
          </p:cNvSpPr>
          <p:nvPr>
            <p:ph type="ctrTitle"/>
          </p:nvPr>
        </p:nvSpPr>
        <p:spPr>
          <a:xfrm>
            <a:off x="199783" y="2499088"/>
            <a:ext cx="6457871" cy="1078891"/>
          </a:xfrm>
          <a:prstGeom prst="rect">
            <a:avLst/>
          </a:prstGeom>
        </p:spPr>
        <p:txBody>
          <a:bodyPr>
            <a:normAutofit fontScale="90000"/>
          </a:bodyPr>
          <a:lstStyle/>
          <a:p>
            <a:pPr algn="l"/>
            <a:r>
              <a:rPr lang="en-GB" sz="3600" b="1" dirty="0">
                <a:solidFill>
                  <a:schemeClr val="bg1"/>
                </a:solidFill>
                <a:latin typeface="+mn-lt"/>
                <a:cs typeface="Arial" panose="020B0604020202020204" pitchFamily="34" charset="0"/>
              </a:rPr>
              <a:t>Workforce Planning </a:t>
            </a:r>
            <a:br>
              <a:rPr lang="en-GB" sz="3600" b="1" dirty="0">
                <a:solidFill>
                  <a:schemeClr val="bg1"/>
                </a:solidFill>
                <a:latin typeface="+mn-lt"/>
                <a:cs typeface="Arial" panose="020B0604020202020204" pitchFamily="34" charset="0"/>
              </a:rPr>
            </a:br>
            <a:r>
              <a:rPr lang="en-GB" sz="3600" b="1" dirty="0">
                <a:solidFill>
                  <a:schemeClr val="bg1"/>
                </a:solidFill>
                <a:latin typeface="+mn-lt"/>
                <a:cs typeface="Arial" panose="020B0604020202020204" pitchFamily="34" charset="0"/>
              </a:rPr>
              <a:t>for General Practice</a:t>
            </a:r>
          </a:p>
        </p:txBody>
      </p:sp>
      <p:sp>
        <p:nvSpPr>
          <p:cNvPr id="3" name="Subtitle 2">
            <a:extLst>
              <a:ext uri="{FF2B5EF4-FFF2-40B4-BE49-F238E27FC236}">
                <a16:creationId xmlns:a16="http://schemas.microsoft.com/office/drawing/2014/main" id="{42A46E3E-74CC-902E-6AC9-9F0046711356}"/>
              </a:ext>
            </a:extLst>
          </p:cNvPr>
          <p:cNvSpPr>
            <a:spLocks noGrp="1"/>
          </p:cNvSpPr>
          <p:nvPr>
            <p:ph type="subTitle" idx="4294967295"/>
          </p:nvPr>
        </p:nvSpPr>
        <p:spPr>
          <a:xfrm>
            <a:off x="199783" y="4350619"/>
            <a:ext cx="5051809" cy="670738"/>
          </a:xfrm>
          <a:prstGeom prst="rect">
            <a:avLst/>
          </a:prstGeom>
        </p:spPr>
        <p:txBody>
          <a:bodyPr>
            <a:normAutofit fontScale="85000" lnSpcReduction="20000"/>
          </a:bodyPr>
          <a:lstStyle/>
          <a:p>
            <a:pPr marL="0" indent="0" algn="l">
              <a:buNone/>
            </a:pPr>
            <a:r>
              <a:rPr lang="en-GB" sz="2400" dirty="0">
                <a:solidFill>
                  <a:schemeClr val="bg1"/>
                </a:solidFill>
                <a:cs typeface="Arial" panose="020B0604020202020204" pitchFamily="34" charset="0"/>
              </a:rPr>
              <a:t>Webinar / Discussion </a:t>
            </a:r>
          </a:p>
          <a:p>
            <a:pPr marL="0" indent="0" algn="l">
              <a:buNone/>
            </a:pPr>
            <a:r>
              <a:rPr lang="en-GB" sz="2400" dirty="0">
                <a:solidFill>
                  <a:schemeClr val="bg1"/>
                </a:solidFill>
                <a:cs typeface="Arial" panose="020B0604020202020204" pitchFamily="34" charset="0"/>
              </a:rPr>
              <a:t>January 2025</a:t>
            </a:r>
          </a:p>
          <a:p>
            <a:pPr marL="0" indent="0" algn="l">
              <a:buNone/>
            </a:pPr>
            <a:endParaRPr lang="en-GB" sz="2400" dirty="0">
              <a:solidFill>
                <a:schemeClr val="bg1"/>
              </a:solidFill>
              <a:latin typeface="Quicksand" panose="00000500000000000000" pitchFamily="2" charset="0"/>
              <a:cs typeface="Arial" panose="020B0604020202020204" pitchFamily="34" charset="0"/>
            </a:endParaRPr>
          </a:p>
        </p:txBody>
      </p:sp>
    </p:spTree>
    <p:extLst>
      <p:ext uri="{BB962C8B-B14F-4D97-AF65-F5344CB8AC3E}">
        <p14:creationId xmlns:p14="http://schemas.microsoft.com/office/powerpoint/2010/main" val="139908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FAED-F837-8826-3546-A25C87D8090D}"/>
              </a:ext>
            </a:extLst>
          </p:cNvPr>
          <p:cNvSpPr>
            <a:spLocks noGrp="1"/>
          </p:cNvSpPr>
          <p:nvPr>
            <p:ph type="title"/>
          </p:nvPr>
        </p:nvSpPr>
        <p:spPr>
          <a:xfrm>
            <a:off x="489857" y="278577"/>
            <a:ext cx="11168743" cy="652689"/>
          </a:xfrm>
        </p:spPr>
        <p:txBody>
          <a:bodyPr>
            <a:normAutofit fontScale="90000"/>
          </a:bodyPr>
          <a:lstStyle/>
          <a:p>
            <a:r>
              <a:rPr lang="en-GB" dirty="0">
                <a:solidFill>
                  <a:srgbClr val="FF0066"/>
                </a:solidFill>
              </a:rPr>
              <a:t>4. Gap Analysis</a:t>
            </a:r>
          </a:p>
        </p:txBody>
      </p:sp>
      <p:sp>
        <p:nvSpPr>
          <p:cNvPr id="3" name="Content Placeholder 2">
            <a:extLst>
              <a:ext uri="{FF2B5EF4-FFF2-40B4-BE49-F238E27FC236}">
                <a16:creationId xmlns:a16="http://schemas.microsoft.com/office/drawing/2014/main" id="{9058B4FD-750D-F827-1D8D-60DE607BB730}"/>
              </a:ext>
            </a:extLst>
          </p:cNvPr>
          <p:cNvSpPr>
            <a:spLocks noGrp="1"/>
          </p:cNvSpPr>
          <p:nvPr>
            <p:ph idx="10"/>
          </p:nvPr>
        </p:nvSpPr>
        <p:spPr>
          <a:xfrm>
            <a:off x="489857" y="1068309"/>
            <a:ext cx="11168743" cy="4762123"/>
          </a:xfrm>
        </p:spPr>
        <p:txBody>
          <a:bodyPr>
            <a:normAutofit fontScale="92500" lnSpcReduction="20000"/>
          </a:bodyPr>
          <a:lstStyle/>
          <a:p>
            <a:pPr marL="0" indent="0">
              <a:buNone/>
            </a:pPr>
            <a:r>
              <a:rPr lang="en-GB" dirty="0">
                <a:solidFill>
                  <a:srgbClr val="FF0066"/>
                </a:solidFill>
              </a:rPr>
              <a:t>What workforce gaps do you have?</a:t>
            </a:r>
          </a:p>
          <a:p>
            <a:pPr lvl="1">
              <a:buClrTx/>
            </a:pPr>
            <a:r>
              <a:rPr lang="en-GB" dirty="0"/>
              <a:t>Understanding the gaps between workforce demand and supply allows us to prioritise the gaps that will have the greatest impact on organisational performance. </a:t>
            </a:r>
          </a:p>
          <a:p>
            <a:pPr lvl="1">
              <a:buClrTx/>
            </a:pPr>
            <a:r>
              <a:rPr lang="en-GB" dirty="0"/>
              <a:t>Depending on your supply and demand analysis, you could have workforce gaps in different areas of skill, competency, staff numbers, location, occupations, etc. </a:t>
            </a:r>
          </a:p>
          <a:p>
            <a:pPr marL="0" indent="0">
              <a:buClrTx/>
              <a:buNone/>
            </a:pPr>
            <a:r>
              <a:rPr lang="en-GB" dirty="0">
                <a:solidFill>
                  <a:srgbClr val="FF0066"/>
                </a:solidFill>
              </a:rPr>
              <a:t>Questions to consider:</a:t>
            </a:r>
          </a:p>
          <a:p>
            <a:pPr lvl="1">
              <a:buClrTx/>
            </a:pPr>
            <a:r>
              <a:rPr lang="en-GB" dirty="0"/>
              <a:t>What gaps do you see between your supply and demand data?</a:t>
            </a:r>
          </a:p>
          <a:p>
            <a:pPr lvl="1">
              <a:buClrTx/>
            </a:pPr>
            <a:r>
              <a:rPr lang="en-GB" dirty="0"/>
              <a:t>What gaps are most critical for day-to-day delivery?</a:t>
            </a:r>
          </a:p>
          <a:p>
            <a:pPr lvl="1">
              <a:buClrTx/>
            </a:pPr>
            <a:r>
              <a:rPr lang="en-GB" dirty="0"/>
              <a:t>What gaps are most critical considering the strategic aims / goals of the programme?</a:t>
            </a:r>
          </a:p>
          <a:p>
            <a:pPr lvl="1">
              <a:buClrTx/>
            </a:pPr>
            <a:r>
              <a:rPr lang="en-GB" dirty="0"/>
              <a:t>How would you prioritise your gaps in terms of what to address first?</a:t>
            </a:r>
          </a:p>
          <a:p>
            <a:pPr lvl="1">
              <a:buClrTx/>
            </a:pPr>
            <a:r>
              <a:rPr lang="en-GB" dirty="0"/>
              <a:t>Which gaps are most difficult to close? Easiest?</a:t>
            </a:r>
          </a:p>
          <a:p>
            <a:pPr lvl="1">
              <a:buClrTx/>
            </a:pPr>
            <a:r>
              <a:rPr lang="en-GB" dirty="0"/>
              <a:t>Do some gaps have more of an impact on organisational performance than others?</a:t>
            </a:r>
          </a:p>
          <a:p>
            <a:pPr marL="0" indent="0">
              <a:buClrTx/>
              <a:buNone/>
            </a:pPr>
            <a:r>
              <a:rPr lang="en-GB" dirty="0">
                <a:solidFill>
                  <a:srgbClr val="FF0066"/>
                </a:solidFill>
              </a:rPr>
              <a:t>Common types of workforce gaps:</a:t>
            </a:r>
          </a:p>
          <a:p>
            <a:pPr lvl="1">
              <a:buClrTx/>
            </a:pPr>
            <a:r>
              <a:rPr lang="en-GB" dirty="0"/>
              <a:t>Skills – current staff do not have the skills needed to accomplish the work</a:t>
            </a:r>
          </a:p>
          <a:p>
            <a:pPr lvl="1">
              <a:buClrTx/>
            </a:pPr>
            <a:r>
              <a:rPr lang="en-GB" dirty="0"/>
              <a:t>Staffing level – current staffing levels do not meet the required workload demand. </a:t>
            </a:r>
          </a:p>
          <a:p>
            <a:endParaRPr lang="en-GB" dirty="0"/>
          </a:p>
        </p:txBody>
      </p:sp>
    </p:spTree>
    <p:extLst>
      <p:ext uri="{BB962C8B-B14F-4D97-AF65-F5344CB8AC3E}">
        <p14:creationId xmlns:p14="http://schemas.microsoft.com/office/powerpoint/2010/main" val="24713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D4B7-FFC3-BB27-FEB1-DB80E7950AAC}"/>
              </a:ext>
            </a:extLst>
          </p:cNvPr>
          <p:cNvSpPr>
            <a:spLocks noGrp="1"/>
          </p:cNvSpPr>
          <p:nvPr>
            <p:ph type="title"/>
          </p:nvPr>
        </p:nvSpPr>
        <p:spPr/>
        <p:txBody>
          <a:bodyPr>
            <a:normAutofit fontScale="90000"/>
          </a:bodyPr>
          <a:lstStyle/>
          <a:p>
            <a:r>
              <a:rPr lang="en-GB" dirty="0">
                <a:solidFill>
                  <a:srgbClr val="FF0066"/>
                </a:solidFill>
              </a:rPr>
              <a:t>5. Solution Formulation and Implementation</a:t>
            </a:r>
            <a:endParaRPr lang="en-GB" dirty="0"/>
          </a:p>
        </p:txBody>
      </p:sp>
      <p:sp>
        <p:nvSpPr>
          <p:cNvPr id="3" name="Content Placeholder 2">
            <a:extLst>
              <a:ext uri="{FF2B5EF4-FFF2-40B4-BE49-F238E27FC236}">
                <a16:creationId xmlns:a16="http://schemas.microsoft.com/office/drawing/2014/main" id="{AEB006A8-7706-54B6-9688-A120EB3E2C05}"/>
              </a:ext>
            </a:extLst>
          </p:cNvPr>
          <p:cNvSpPr>
            <a:spLocks noGrp="1"/>
          </p:cNvSpPr>
          <p:nvPr>
            <p:ph idx="10"/>
          </p:nvPr>
        </p:nvSpPr>
        <p:spPr>
          <a:xfrm>
            <a:off x="489857" y="1366158"/>
            <a:ext cx="11168743" cy="4500386"/>
          </a:xfrm>
        </p:spPr>
        <p:txBody>
          <a:bodyPr>
            <a:normAutofit lnSpcReduction="10000"/>
          </a:bodyPr>
          <a:lstStyle/>
          <a:p>
            <a:pPr marL="0" indent="0">
              <a:buNone/>
            </a:pPr>
            <a:r>
              <a:rPr lang="en-GB" dirty="0">
                <a:solidFill>
                  <a:srgbClr val="FF0066"/>
                </a:solidFill>
              </a:rPr>
              <a:t>What is the appropriate solution?</a:t>
            </a:r>
          </a:p>
          <a:p>
            <a:pPr lvl="1">
              <a:buClrTx/>
            </a:pPr>
            <a:r>
              <a:rPr lang="en-GB" dirty="0"/>
              <a:t>Consider your supply &amp; demand and critical gaps, what are the appropriate workforce interventions to close those gaps and enable your organisation to meet its strategic goals.</a:t>
            </a:r>
          </a:p>
          <a:p>
            <a:pPr lvl="2"/>
            <a:r>
              <a:rPr lang="en-GB" dirty="0"/>
              <a:t>Training / new roles / upskilling / business case (inc. impact assessment / additional funding / leadership / new ways of working </a:t>
            </a:r>
          </a:p>
          <a:p>
            <a:pPr marL="0" indent="0">
              <a:buNone/>
            </a:pPr>
            <a:r>
              <a:rPr lang="en-GB" dirty="0">
                <a:solidFill>
                  <a:srgbClr val="FF0066"/>
                </a:solidFill>
              </a:rPr>
              <a:t>Questions to consider:</a:t>
            </a:r>
          </a:p>
          <a:p>
            <a:pPr lvl="1">
              <a:buClrTx/>
            </a:pPr>
            <a:r>
              <a:rPr lang="en-GB" dirty="0"/>
              <a:t>What existing workforce interventions can you leverage?</a:t>
            </a:r>
          </a:p>
          <a:p>
            <a:pPr lvl="1">
              <a:buClrTx/>
            </a:pPr>
            <a:r>
              <a:rPr lang="en-GB" dirty="0"/>
              <a:t>Do you have multiple critical gaps? Do you need a multi-pronged approach?</a:t>
            </a:r>
          </a:p>
          <a:p>
            <a:pPr lvl="1">
              <a:buClrTx/>
            </a:pPr>
            <a:r>
              <a:rPr lang="en-GB" dirty="0"/>
              <a:t>What factors might impede the success of your strategy?</a:t>
            </a:r>
          </a:p>
          <a:p>
            <a:pPr lvl="1">
              <a:buClrTx/>
            </a:pPr>
            <a:r>
              <a:rPr lang="en-GB" dirty="0"/>
              <a:t>What will the short-term implementation activities be? </a:t>
            </a:r>
          </a:p>
          <a:p>
            <a:pPr lvl="1">
              <a:buClrTx/>
            </a:pPr>
            <a:r>
              <a:rPr lang="en-GB" dirty="0"/>
              <a:t>What will the long-term activities be?</a:t>
            </a:r>
          </a:p>
          <a:p>
            <a:endParaRPr lang="en-GB" dirty="0"/>
          </a:p>
        </p:txBody>
      </p:sp>
    </p:spTree>
    <p:extLst>
      <p:ext uri="{BB962C8B-B14F-4D97-AF65-F5344CB8AC3E}">
        <p14:creationId xmlns:p14="http://schemas.microsoft.com/office/powerpoint/2010/main" val="23752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E1EC-72D4-B008-5FD9-AAD6F664CD58}"/>
              </a:ext>
            </a:extLst>
          </p:cNvPr>
          <p:cNvSpPr>
            <a:spLocks noGrp="1"/>
          </p:cNvSpPr>
          <p:nvPr>
            <p:ph type="title"/>
          </p:nvPr>
        </p:nvSpPr>
        <p:spPr/>
        <p:txBody>
          <a:bodyPr>
            <a:normAutofit fontScale="90000"/>
          </a:bodyPr>
          <a:lstStyle/>
          <a:p>
            <a:r>
              <a:rPr lang="en-GB" dirty="0">
                <a:solidFill>
                  <a:srgbClr val="FF0066"/>
                </a:solidFill>
              </a:rPr>
              <a:t>6. Monitoring and Evaluation</a:t>
            </a:r>
          </a:p>
        </p:txBody>
      </p:sp>
      <p:sp>
        <p:nvSpPr>
          <p:cNvPr id="3" name="Content Placeholder 2">
            <a:extLst>
              <a:ext uri="{FF2B5EF4-FFF2-40B4-BE49-F238E27FC236}">
                <a16:creationId xmlns:a16="http://schemas.microsoft.com/office/drawing/2014/main" id="{14468C86-9021-A6DB-4294-BADC176BAF90}"/>
              </a:ext>
            </a:extLst>
          </p:cNvPr>
          <p:cNvSpPr>
            <a:spLocks noGrp="1"/>
          </p:cNvSpPr>
          <p:nvPr>
            <p:ph idx="10"/>
          </p:nvPr>
        </p:nvSpPr>
        <p:spPr>
          <a:xfrm>
            <a:off x="489857" y="1366157"/>
            <a:ext cx="11168743" cy="4562031"/>
          </a:xfrm>
        </p:spPr>
        <p:txBody>
          <a:bodyPr>
            <a:normAutofit fontScale="85000" lnSpcReduction="10000"/>
          </a:bodyPr>
          <a:lstStyle/>
          <a:p>
            <a:pPr marL="0" indent="0">
              <a:buNone/>
            </a:pPr>
            <a:r>
              <a:rPr lang="en-GB" dirty="0">
                <a:solidFill>
                  <a:srgbClr val="FF0066"/>
                </a:solidFill>
              </a:rPr>
              <a:t>Is the strategy working?</a:t>
            </a:r>
          </a:p>
          <a:p>
            <a:pPr lvl="1"/>
            <a:r>
              <a:rPr lang="en-GB" dirty="0"/>
              <a:t>Reflect back on the WF interventions, how do you know if it has worked? </a:t>
            </a:r>
          </a:p>
          <a:p>
            <a:pPr lvl="2"/>
            <a:r>
              <a:rPr lang="en-GB" dirty="0"/>
              <a:t>Monitor the performance of your WF planning solutions and the impact they have on the gaps they were designed to address. It may be necessary to modify or change the intervention. </a:t>
            </a:r>
          </a:p>
          <a:p>
            <a:pPr marL="0" indent="0">
              <a:buNone/>
            </a:pPr>
            <a:r>
              <a:rPr lang="en-GB" dirty="0">
                <a:solidFill>
                  <a:srgbClr val="FF0066"/>
                </a:solidFill>
              </a:rPr>
              <a:t>Questions to consider</a:t>
            </a:r>
          </a:p>
          <a:p>
            <a:pPr lvl="1"/>
            <a:r>
              <a:rPr lang="en-GB" dirty="0"/>
              <a:t>How will WF solutions be monitored and progress measured? What metrics or KPIs will be used?</a:t>
            </a:r>
          </a:p>
          <a:p>
            <a:pPr lvl="1"/>
            <a:r>
              <a:rPr lang="en-GB" dirty="0"/>
              <a:t>What are the implementations critical success factors?</a:t>
            </a:r>
          </a:p>
          <a:p>
            <a:pPr lvl="1"/>
            <a:r>
              <a:rPr lang="en-GB" dirty="0"/>
              <a:t>How will revisions to the approach be implemented? </a:t>
            </a:r>
          </a:p>
          <a:p>
            <a:pPr lvl="2"/>
            <a:r>
              <a:rPr lang="en-GB" dirty="0"/>
              <a:t>Have there been changes in the internal or external environment that would suggest a revision to the plan?</a:t>
            </a:r>
          </a:p>
          <a:p>
            <a:pPr lvl="1"/>
            <a:r>
              <a:rPr lang="en-GB" dirty="0"/>
              <a:t>Are there established processes to collect relevant data and trends for this plan?</a:t>
            </a:r>
          </a:p>
          <a:p>
            <a:pPr marL="0" indent="0">
              <a:buNone/>
            </a:pPr>
            <a:r>
              <a:rPr lang="en-GB" dirty="0">
                <a:solidFill>
                  <a:srgbClr val="FF0066"/>
                </a:solidFill>
              </a:rPr>
              <a:t>Suggestions for evaluation:</a:t>
            </a:r>
          </a:p>
          <a:p>
            <a:pPr lvl="1">
              <a:buClrTx/>
            </a:pPr>
            <a:r>
              <a:rPr lang="en-GB" dirty="0"/>
              <a:t>Program process reviews</a:t>
            </a:r>
          </a:p>
          <a:p>
            <a:pPr lvl="1">
              <a:buClrTx/>
            </a:pPr>
            <a:r>
              <a:rPr lang="en-GB" dirty="0"/>
              <a:t>Staff survey / pulse / appraisal</a:t>
            </a:r>
          </a:p>
          <a:p>
            <a:pPr lvl="1">
              <a:buClrTx/>
            </a:pPr>
            <a:r>
              <a:rPr lang="en-GB" dirty="0"/>
              <a:t>Lessons learned sessions</a:t>
            </a:r>
          </a:p>
        </p:txBody>
      </p:sp>
    </p:spTree>
    <p:extLst>
      <p:ext uri="{BB962C8B-B14F-4D97-AF65-F5344CB8AC3E}">
        <p14:creationId xmlns:p14="http://schemas.microsoft.com/office/powerpoint/2010/main" val="10571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4837-B4CC-DB51-C8F0-504103C88C61}"/>
              </a:ext>
            </a:extLst>
          </p:cNvPr>
          <p:cNvSpPr>
            <a:spLocks noGrp="1"/>
          </p:cNvSpPr>
          <p:nvPr>
            <p:ph type="title"/>
          </p:nvPr>
        </p:nvSpPr>
        <p:spPr>
          <a:xfrm>
            <a:off x="489857" y="124669"/>
            <a:ext cx="11168743" cy="652689"/>
          </a:xfrm>
        </p:spPr>
        <p:txBody>
          <a:bodyPr>
            <a:normAutofit fontScale="90000"/>
          </a:bodyPr>
          <a:lstStyle/>
          <a:p>
            <a:r>
              <a:rPr lang="en-GB" dirty="0">
                <a:solidFill>
                  <a:srgbClr val="FF0066"/>
                </a:solidFill>
              </a:rPr>
              <a:t>In Summary </a:t>
            </a:r>
          </a:p>
        </p:txBody>
      </p:sp>
      <p:sp>
        <p:nvSpPr>
          <p:cNvPr id="3" name="Content Placeholder 2">
            <a:extLst>
              <a:ext uri="{FF2B5EF4-FFF2-40B4-BE49-F238E27FC236}">
                <a16:creationId xmlns:a16="http://schemas.microsoft.com/office/drawing/2014/main" id="{62994A32-020C-9271-77F1-901BC7BB1B08}"/>
              </a:ext>
            </a:extLst>
          </p:cNvPr>
          <p:cNvSpPr>
            <a:spLocks noGrp="1"/>
          </p:cNvSpPr>
          <p:nvPr>
            <p:ph idx="10"/>
          </p:nvPr>
        </p:nvSpPr>
        <p:spPr>
          <a:xfrm>
            <a:off x="489857" y="1267051"/>
            <a:ext cx="5692690" cy="4819544"/>
          </a:xfrm>
        </p:spPr>
        <p:txBody>
          <a:bodyPr>
            <a:normAutofit/>
          </a:bodyPr>
          <a:lstStyle/>
          <a:p>
            <a:r>
              <a:rPr lang="en-GB" dirty="0"/>
              <a:t>Support operational delivery </a:t>
            </a:r>
          </a:p>
          <a:p>
            <a:r>
              <a:rPr lang="en-GB" dirty="0"/>
              <a:t>Support long-term strategic aims</a:t>
            </a:r>
          </a:p>
          <a:p>
            <a:r>
              <a:rPr lang="en-GB" dirty="0"/>
              <a:t>Improve capacity &amp; capability</a:t>
            </a:r>
          </a:p>
          <a:p>
            <a:r>
              <a:rPr lang="en-GB" dirty="0"/>
              <a:t>Identify workforce supply risks </a:t>
            </a:r>
          </a:p>
          <a:p>
            <a:r>
              <a:rPr lang="en-GB" dirty="0"/>
              <a:t>Identify skills gaps - right skill, right place, right cost</a:t>
            </a:r>
          </a:p>
          <a:p>
            <a:r>
              <a:rPr lang="en-GB" dirty="0"/>
              <a:t>Highlight career development opportunities</a:t>
            </a:r>
          </a:p>
          <a:p>
            <a:r>
              <a:rPr lang="en-GB" dirty="0"/>
              <a:t>Identify workload imbalances and bottlenecks</a:t>
            </a:r>
          </a:p>
        </p:txBody>
      </p:sp>
      <p:sp>
        <p:nvSpPr>
          <p:cNvPr id="6" name="TextBox 5">
            <a:extLst>
              <a:ext uri="{FF2B5EF4-FFF2-40B4-BE49-F238E27FC236}">
                <a16:creationId xmlns:a16="http://schemas.microsoft.com/office/drawing/2014/main" id="{D164326D-CD47-FBA6-F69D-D0A6D4528088}"/>
              </a:ext>
            </a:extLst>
          </p:cNvPr>
          <p:cNvSpPr txBox="1"/>
          <p:nvPr/>
        </p:nvSpPr>
        <p:spPr>
          <a:xfrm>
            <a:off x="489856" y="777358"/>
            <a:ext cx="11361129" cy="461665"/>
          </a:xfrm>
          <a:prstGeom prst="rect">
            <a:avLst/>
          </a:prstGeom>
          <a:solidFill>
            <a:srgbClr val="FF0066"/>
          </a:solidFill>
        </p:spPr>
        <p:txBody>
          <a:bodyPr wrap="square" rtlCol="0">
            <a:spAutoFit/>
          </a:bodyPr>
          <a:lstStyle/>
          <a:p>
            <a:r>
              <a:rPr lang="en-GB" sz="2400" dirty="0">
                <a:solidFill>
                  <a:schemeClr val="bg1"/>
                </a:solidFill>
              </a:rPr>
              <a:t>An evidence based, robust and predictive short-term and multi-year workforce plan will …</a:t>
            </a:r>
          </a:p>
        </p:txBody>
      </p:sp>
      <p:sp>
        <p:nvSpPr>
          <p:cNvPr id="7" name="TextBox 6">
            <a:extLst>
              <a:ext uri="{FF2B5EF4-FFF2-40B4-BE49-F238E27FC236}">
                <a16:creationId xmlns:a16="http://schemas.microsoft.com/office/drawing/2014/main" id="{E19296B0-CBB7-1801-6EB6-FFADD3F9535A}"/>
              </a:ext>
            </a:extLst>
          </p:cNvPr>
          <p:cNvSpPr txBox="1"/>
          <p:nvPr/>
        </p:nvSpPr>
        <p:spPr>
          <a:xfrm>
            <a:off x="6074228" y="1267051"/>
            <a:ext cx="5776758" cy="5509200"/>
          </a:xfrm>
          <a:prstGeom prst="rect">
            <a:avLst/>
          </a:prstGeom>
          <a:noFill/>
        </p:spPr>
        <p:txBody>
          <a:bodyPr wrap="square" rtlCol="0">
            <a:spAutoFit/>
          </a:bodyPr>
          <a:lstStyle/>
          <a:p>
            <a:pPr marL="285750" indent="-285750">
              <a:buFont typeface="Arial" panose="020B0604020202020204" pitchFamily="34" charset="0"/>
              <a:buChar char="•"/>
            </a:pPr>
            <a:r>
              <a:rPr lang="en-GB" sz="2800" dirty="0"/>
              <a:t>Help to create a sustainable and agile workforce</a:t>
            </a:r>
          </a:p>
          <a:p>
            <a:pPr marL="285750" indent="-285750">
              <a:buFont typeface="Arial" panose="020B0604020202020204" pitchFamily="34" charset="0"/>
              <a:buChar char="•"/>
            </a:pPr>
            <a:r>
              <a:rPr lang="en-GB" sz="2800" dirty="0"/>
              <a:t>Improve efficiency &amp; effectiveness</a:t>
            </a:r>
          </a:p>
          <a:p>
            <a:pPr marL="285750" indent="-285750">
              <a:buFont typeface="Arial" panose="020B0604020202020204" pitchFamily="34" charset="0"/>
              <a:buChar char="•"/>
            </a:pPr>
            <a:r>
              <a:rPr lang="en-GB" sz="2800" dirty="0"/>
              <a:t>Reduce Health Inequalities</a:t>
            </a:r>
          </a:p>
          <a:p>
            <a:pPr marL="285750" indent="-285750">
              <a:buFont typeface="Arial" panose="020B0604020202020204" pitchFamily="34" charset="0"/>
              <a:buChar char="•"/>
            </a:pPr>
            <a:r>
              <a:rPr lang="en-GB" sz="2800" dirty="0"/>
              <a:t>Underpin funding streams and ultimately commissioning intent (INTs)</a:t>
            </a:r>
          </a:p>
          <a:p>
            <a:pPr marL="285750" indent="-285750">
              <a:buFont typeface="Arial" panose="020B0604020202020204" pitchFamily="34" charset="0"/>
              <a:buChar char="•"/>
            </a:pPr>
            <a:r>
              <a:rPr lang="en-GB" sz="2800" dirty="0"/>
              <a:t>Support role definition</a:t>
            </a:r>
          </a:p>
          <a:p>
            <a:pPr marL="285750" indent="-285750">
              <a:buFont typeface="Arial" panose="020B0604020202020204" pitchFamily="34" charset="0"/>
              <a:buChar char="•"/>
            </a:pPr>
            <a:r>
              <a:rPr lang="en-GB" sz="2800" dirty="0"/>
              <a:t>Improve data maturity</a:t>
            </a:r>
          </a:p>
          <a:p>
            <a:pPr marL="285750" indent="-285750">
              <a:buFont typeface="Arial" panose="020B0604020202020204" pitchFamily="34" charset="0"/>
              <a:buChar char="•"/>
            </a:pPr>
            <a:r>
              <a:rPr lang="en-GB" sz="2800" dirty="0"/>
              <a:t>Inform placement / supervisory demand and capacity</a:t>
            </a:r>
          </a:p>
          <a:p>
            <a:pPr marL="285750" indent="-285750">
              <a:buFont typeface="Arial" panose="020B0604020202020204" pitchFamily="34" charset="0"/>
              <a:buChar char="•"/>
            </a:pPr>
            <a:endParaRPr lang="en-GB" sz="2600" dirty="0"/>
          </a:p>
          <a:p>
            <a:endParaRPr lang="en-GB" dirty="0"/>
          </a:p>
        </p:txBody>
      </p:sp>
    </p:spTree>
    <p:extLst>
      <p:ext uri="{BB962C8B-B14F-4D97-AF65-F5344CB8AC3E}">
        <p14:creationId xmlns:p14="http://schemas.microsoft.com/office/powerpoint/2010/main" val="3087806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12E1-135C-02D1-6E94-95BDC5E00629}"/>
              </a:ext>
            </a:extLst>
          </p:cNvPr>
          <p:cNvSpPr>
            <a:spLocks noGrp="1"/>
          </p:cNvSpPr>
          <p:nvPr>
            <p:ph type="title"/>
          </p:nvPr>
        </p:nvSpPr>
        <p:spPr/>
        <p:txBody>
          <a:bodyPr>
            <a:normAutofit/>
          </a:bodyPr>
          <a:lstStyle/>
          <a:p>
            <a:r>
              <a:rPr lang="en-GB" dirty="0">
                <a:solidFill>
                  <a:srgbClr val="FF0066"/>
                </a:solidFill>
              </a:rPr>
              <a:t>Tools and Templates</a:t>
            </a:r>
          </a:p>
        </p:txBody>
      </p:sp>
      <p:sp>
        <p:nvSpPr>
          <p:cNvPr id="3" name="Content Placeholder 2">
            <a:extLst>
              <a:ext uri="{FF2B5EF4-FFF2-40B4-BE49-F238E27FC236}">
                <a16:creationId xmlns:a16="http://schemas.microsoft.com/office/drawing/2014/main" id="{C753A26C-0671-AA85-4C1E-C06A777034B2}"/>
              </a:ext>
            </a:extLst>
          </p:cNvPr>
          <p:cNvSpPr>
            <a:spLocks noGrp="1"/>
          </p:cNvSpPr>
          <p:nvPr>
            <p:ph sz="half" idx="1"/>
          </p:nvPr>
        </p:nvSpPr>
        <p:spPr>
          <a:xfrm>
            <a:off x="6324601" y="1506311"/>
            <a:ext cx="5181600" cy="4351338"/>
          </a:xfrm>
        </p:spPr>
        <p:txBody>
          <a:bodyPr>
            <a:normAutofit fontScale="92500" lnSpcReduction="20000"/>
          </a:bodyPr>
          <a:lstStyle/>
          <a:p>
            <a:r>
              <a:rPr lang="en-GB" dirty="0"/>
              <a:t>STAR Transformation Methodology</a:t>
            </a:r>
            <a:endParaRPr lang="en-US" dirty="0"/>
          </a:p>
          <a:p>
            <a:pPr lvl="0"/>
            <a:r>
              <a:rPr lang="en-GB" dirty="0"/>
              <a:t>Workforce Plan on a Page Template</a:t>
            </a:r>
          </a:p>
          <a:p>
            <a:pPr lvl="0"/>
            <a:r>
              <a:rPr lang="en-GB" dirty="0"/>
              <a:t>Task Analysis</a:t>
            </a:r>
          </a:p>
          <a:p>
            <a:pPr lvl="0"/>
            <a:r>
              <a:rPr lang="en-GB" dirty="0"/>
              <a:t>Pestle Analysis</a:t>
            </a:r>
            <a:endParaRPr lang="en-US" dirty="0"/>
          </a:p>
          <a:p>
            <a:pPr lvl="0"/>
            <a:r>
              <a:rPr lang="en-GB" dirty="0"/>
              <a:t>Seven Rights</a:t>
            </a:r>
            <a:endParaRPr lang="en-US" dirty="0"/>
          </a:p>
          <a:p>
            <a:pPr lvl="0"/>
            <a:r>
              <a:rPr lang="en-GB" dirty="0"/>
              <a:t>Six Thinking Hats</a:t>
            </a:r>
            <a:endParaRPr lang="en-US" dirty="0"/>
          </a:p>
          <a:p>
            <a:pPr lvl="0"/>
            <a:r>
              <a:rPr lang="en-GB" dirty="0"/>
              <a:t>SOAR/SWOT</a:t>
            </a:r>
          </a:p>
          <a:p>
            <a:pPr lvl="0"/>
            <a:r>
              <a:rPr lang="en-GB" dirty="0"/>
              <a:t>Drivers and Constraints</a:t>
            </a:r>
          </a:p>
          <a:p>
            <a:pPr lvl="0"/>
            <a:r>
              <a:rPr lang="en-GB" dirty="0"/>
              <a:t>Functions Gap Analysis</a:t>
            </a:r>
          </a:p>
          <a:p>
            <a:pPr lvl="0"/>
            <a:r>
              <a:rPr lang="en-GB" dirty="0"/>
              <a:t>Risk Log</a:t>
            </a:r>
          </a:p>
          <a:p>
            <a:endParaRPr lang="en-GB" dirty="0"/>
          </a:p>
        </p:txBody>
      </p:sp>
      <p:sp>
        <p:nvSpPr>
          <p:cNvPr id="8" name="Content Placeholder 7">
            <a:extLst>
              <a:ext uri="{FF2B5EF4-FFF2-40B4-BE49-F238E27FC236}">
                <a16:creationId xmlns:a16="http://schemas.microsoft.com/office/drawing/2014/main" id="{F15575BC-D6BD-7FED-C7EC-0556AA30D226}"/>
              </a:ext>
            </a:extLst>
          </p:cNvPr>
          <p:cNvSpPr>
            <a:spLocks noGrp="1"/>
          </p:cNvSpPr>
          <p:nvPr>
            <p:ph sz="half" idx="2"/>
          </p:nvPr>
        </p:nvSpPr>
        <p:spPr>
          <a:xfrm>
            <a:off x="685801" y="1506311"/>
            <a:ext cx="5181600" cy="4351338"/>
          </a:xfrm>
        </p:spPr>
        <p:txBody>
          <a:bodyPr>
            <a:normAutofit fontScale="92500" lnSpcReduction="20000"/>
          </a:bodyPr>
          <a:lstStyle/>
          <a:p>
            <a:r>
              <a:rPr lang="en-GB" dirty="0">
                <a:hlinkClick r:id="rId3"/>
              </a:rPr>
              <a:t>Operational workforce planning</a:t>
            </a:r>
            <a:endParaRPr lang="en-GB" dirty="0"/>
          </a:p>
          <a:p>
            <a:r>
              <a:rPr lang="en-US" dirty="0">
                <a:hlinkClick r:id="rId4"/>
              </a:rPr>
              <a:t>Strategic workforce planning, shaping and commissioning</a:t>
            </a:r>
            <a:endParaRPr lang="en-US" dirty="0"/>
          </a:p>
          <a:p>
            <a:r>
              <a:rPr lang="en-US" dirty="0">
                <a:hlinkClick r:id="rId5"/>
              </a:rPr>
              <a:t>NHS England » Workforce planning and resource management</a:t>
            </a:r>
            <a:endParaRPr lang="en-US" dirty="0"/>
          </a:p>
          <a:p>
            <a:r>
              <a:rPr lang="en-GB" dirty="0">
                <a:hlinkClick r:id="rId6"/>
              </a:rPr>
              <a:t>Understanding workforce planning</a:t>
            </a:r>
            <a:endParaRPr lang="en-GB" dirty="0"/>
          </a:p>
        </p:txBody>
      </p:sp>
      <p:sp>
        <p:nvSpPr>
          <p:cNvPr id="4" name="Rectangle: Rounded Corners 3">
            <a:extLst>
              <a:ext uri="{FF2B5EF4-FFF2-40B4-BE49-F238E27FC236}">
                <a16:creationId xmlns:a16="http://schemas.microsoft.com/office/drawing/2014/main" id="{98623B38-4A32-EABC-177B-245006D454BA}"/>
              </a:ext>
            </a:extLst>
          </p:cNvPr>
          <p:cNvSpPr/>
          <p:nvPr/>
        </p:nvSpPr>
        <p:spPr>
          <a:xfrm>
            <a:off x="1011779" y="6135438"/>
            <a:ext cx="10342021" cy="357437"/>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Tools, resources and links to databases can be found at </a:t>
            </a:r>
            <a:r>
              <a:rPr lang="en-US" sz="1600" dirty="0" err="1">
                <a:solidFill>
                  <a:schemeClr val="bg1"/>
                </a:solidFill>
                <a:hlinkClick r:id="rId7">
                  <a:extLst>
                    <a:ext uri="{A12FA001-AC4F-418D-AE19-62706E023703}">
                      <ahyp:hlinkClr xmlns:ahyp="http://schemas.microsoft.com/office/drawing/2018/hyperlinkcolor" val="tx"/>
                    </a:ext>
                  </a:extLst>
                </a:hlinkClick>
              </a:rPr>
              <a:t>FutureNHS</a:t>
            </a:r>
            <a:r>
              <a:rPr lang="en-US" sz="1600" dirty="0">
                <a:solidFill>
                  <a:schemeClr val="bg1"/>
                </a:solidFill>
                <a:hlinkClick r:id="rId7">
                  <a:extLst>
                    <a:ext uri="{A12FA001-AC4F-418D-AE19-62706E023703}">
                      <ahyp:hlinkClr xmlns:ahyp="http://schemas.microsoft.com/office/drawing/2018/hyperlinkcolor" val="tx"/>
                    </a:ext>
                  </a:extLst>
                </a:hlinkClick>
              </a:rPr>
              <a:t> - Dorset ICS Workforce Planning Community of Practice</a:t>
            </a:r>
            <a:r>
              <a:rPr lang="en-GB" sz="1600" dirty="0">
                <a:solidFill>
                  <a:schemeClr val="bg1"/>
                </a:solidFill>
              </a:rPr>
              <a:t> </a:t>
            </a:r>
          </a:p>
        </p:txBody>
      </p:sp>
    </p:spTree>
    <p:extLst>
      <p:ext uri="{BB962C8B-B14F-4D97-AF65-F5344CB8AC3E}">
        <p14:creationId xmlns:p14="http://schemas.microsoft.com/office/powerpoint/2010/main" val="125523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CAA3-2238-E84D-DA55-6730F8BC18BF}"/>
              </a:ext>
            </a:extLst>
          </p:cNvPr>
          <p:cNvSpPr>
            <a:spLocks noGrp="1"/>
          </p:cNvSpPr>
          <p:nvPr>
            <p:ph type="title"/>
          </p:nvPr>
        </p:nvSpPr>
        <p:spPr/>
        <p:txBody>
          <a:bodyPr/>
          <a:lstStyle/>
          <a:p>
            <a:r>
              <a:rPr lang="en-GB" dirty="0">
                <a:solidFill>
                  <a:srgbClr val="FF0066"/>
                </a:solidFill>
              </a:rPr>
              <a:t>References</a:t>
            </a:r>
          </a:p>
        </p:txBody>
      </p:sp>
      <p:sp>
        <p:nvSpPr>
          <p:cNvPr id="3" name="Content Placeholder 2">
            <a:extLst>
              <a:ext uri="{FF2B5EF4-FFF2-40B4-BE49-F238E27FC236}">
                <a16:creationId xmlns:a16="http://schemas.microsoft.com/office/drawing/2014/main" id="{D7BC4A22-92E1-B85A-4CE2-A0178A745B42}"/>
              </a:ext>
            </a:extLst>
          </p:cNvPr>
          <p:cNvSpPr>
            <a:spLocks noGrp="1"/>
          </p:cNvSpPr>
          <p:nvPr>
            <p:ph idx="1"/>
          </p:nvPr>
        </p:nvSpPr>
        <p:spPr/>
        <p:txBody>
          <a:bodyPr>
            <a:normAutofit fontScale="92500" lnSpcReduction="20000"/>
          </a:bodyPr>
          <a:lstStyle/>
          <a:p>
            <a:r>
              <a:rPr lang="en-US" sz="1800" b="0" i="0" dirty="0" err="1">
                <a:solidFill>
                  <a:srgbClr val="000000"/>
                </a:solidFill>
                <a:effectLst/>
                <a:latin typeface="Arial" panose="020B0604020202020204" pitchFamily="34" charset="0"/>
              </a:rPr>
              <a:t>Alderwick</a:t>
            </a:r>
            <a:r>
              <a:rPr lang="en-US" sz="1800" b="0" i="0" dirty="0">
                <a:solidFill>
                  <a:srgbClr val="000000"/>
                </a:solidFill>
                <a:effectLst/>
                <a:latin typeface="Arial" panose="020B0604020202020204" pitchFamily="34" charset="0"/>
              </a:rPr>
              <a:t>, H. and Charlesworth, A. (2022) 'A long term workforce plan for the English NHS', </a:t>
            </a:r>
            <a:r>
              <a:rPr lang="en-US" sz="1800" b="0" i="1" dirty="0">
                <a:solidFill>
                  <a:srgbClr val="000000"/>
                </a:solidFill>
                <a:effectLst/>
                <a:latin typeface="Arial" panose="020B0604020202020204" pitchFamily="34" charset="0"/>
              </a:rPr>
              <a:t>BMJ (Online),</a:t>
            </a:r>
            <a:r>
              <a:rPr lang="en-US" sz="1800" b="0" i="0" dirty="0">
                <a:solidFill>
                  <a:srgbClr val="000000"/>
                </a:solidFill>
                <a:effectLst/>
                <a:latin typeface="Arial" panose="020B0604020202020204" pitchFamily="34" charset="0"/>
              </a:rPr>
              <a:t> 377, pp. o1047-o1047. </a:t>
            </a:r>
          </a:p>
          <a:p>
            <a:r>
              <a:rPr lang="en-US" sz="1800" b="0" i="0" dirty="0">
                <a:solidFill>
                  <a:srgbClr val="000000"/>
                </a:solidFill>
                <a:effectLst/>
                <a:latin typeface="Arial" panose="020B0604020202020204" pitchFamily="34" charset="0"/>
              </a:rPr>
              <a:t>Anderson, M., O'Neill, C., Macleod Clark, J., Street, A., Woods, M., Johnston-Webber, C., Charlesworth, A., Whyte, M., Foster, M., Majeed, A., Pitchforth, E., </a:t>
            </a:r>
            <a:r>
              <a:rPr lang="en-US" sz="1800" b="0" i="0" dirty="0" err="1">
                <a:solidFill>
                  <a:srgbClr val="000000"/>
                </a:solidFill>
                <a:effectLst/>
                <a:latin typeface="Arial" panose="020B0604020202020204" pitchFamily="34" charset="0"/>
              </a:rPr>
              <a:t>Mossialos</a:t>
            </a:r>
            <a:r>
              <a:rPr lang="en-US" sz="1800" b="0" i="0" dirty="0">
                <a:solidFill>
                  <a:srgbClr val="000000"/>
                </a:solidFill>
                <a:effectLst/>
                <a:latin typeface="Arial" panose="020B0604020202020204" pitchFamily="34" charset="0"/>
              </a:rPr>
              <a:t>, E., </a:t>
            </a:r>
            <a:r>
              <a:rPr lang="en-US" sz="1800" b="0" i="0" dirty="0" err="1">
                <a:solidFill>
                  <a:srgbClr val="000000"/>
                </a:solidFill>
                <a:effectLst/>
                <a:latin typeface="Arial" panose="020B0604020202020204" pitchFamily="34" charset="0"/>
              </a:rPr>
              <a:t>Asaria</a:t>
            </a:r>
            <a:r>
              <a:rPr lang="en-US" sz="1800" b="0" i="0" dirty="0">
                <a:solidFill>
                  <a:srgbClr val="000000"/>
                </a:solidFill>
                <a:effectLst/>
                <a:latin typeface="Arial" panose="020B0604020202020204" pitchFamily="34" charset="0"/>
              </a:rPr>
              <a:t>, M. and McGuire, A. (2021) 'Securing a sustainable and fit-for-purpose UK health and care workforce', </a:t>
            </a:r>
            <a:r>
              <a:rPr lang="en-US" sz="1800" b="0" i="1" dirty="0">
                <a:solidFill>
                  <a:srgbClr val="000000"/>
                </a:solidFill>
                <a:effectLst/>
                <a:latin typeface="Arial" panose="020B0604020202020204" pitchFamily="34" charset="0"/>
              </a:rPr>
              <a:t>The Lancet (British edition),</a:t>
            </a:r>
            <a:r>
              <a:rPr lang="en-US" sz="1800" b="0" i="0" dirty="0">
                <a:solidFill>
                  <a:srgbClr val="000000"/>
                </a:solidFill>
                <a:effectLst/>
                <a:latin typeface="Arial" panose="020B0604020202020204" pitchFamily="34" charset="0"/>
              </a:rPr>
              <a:t> 397(10288), pp. 1992-2011. </a:t>
            </a:r>
          </a:p>
          <a:p>
            <a:r>
              <a:rPr lang="en-US" sz="1800" b="0" i="0" dirty="0" err="1">
                <a:solidFill>
                  <a:srgbClr val="000000"/>
                </a:solidFill>
                <a:effectLst/>
                <a:latin typeface="Arial" panose="020B0604020202020204" pitchFamily="34" charset="0"/>
              </a:rPr>
              <a:t>Fraher</a:t>
            </a:r>
            <a:r>
              <a:rPr lang="en-US" sz="1800" b="0" i="0" dirty="0">
                <a:solidFill>
                  <a:srgbClr val="000000"/>
                </a:solidFill>
                <a:effectLst/>
                <a:latin typeface="Arial" panose="020B0604020202020204" pitchFamily="34" charset="0"/>
              </a:rPr>
              <a:t>, E. and Brandt, B. (2019) 'Toward a system where workforce planning and interprofessional practice and education are designed around patients and populations not professions', </a:t>
            </a:r>
            <a:r>
              <a:rPr lang="en-US" sz="1800" b="0" i="1" dirty="0">
                <a:solidFill>
                  <a:srgbClr val="000000"/>
                </a:solidFill>
                <a:effectLst/>
                <a:latin typeface="Arial" panose="020B0604020202020204" pitchFamily="34" charset="0"/>
              </a:rPr>
              <a:t>Journal of interprofessional care,</a:t>
            </a:r>
            <a:r>
              <a:rPr lang="en-US" sz="1800" b="0" i="0" dirty="0">
                <a:solidFill>
                  <a:srgbClr val="000000"/>
                </a:solidFill>
                <a:effectLst/>
                <a:latin typeface="Arial" panose="020B0604020202020204" pitchFamily="34" charset="0"/>
              </a:rPr>
              <a:t> 33(4), pp. 389-397. </a:t>
            </a:r>
          </a:p>
          <a:p>
            <a:pPr algn="l" rtl="0" fontAlgn="base">
              <a:lnSpc>
                <a:spcPts val="1200"/>
              </a:lnSpc>
              <a:spcBef>
                <a:spcPts val="1200"/>
              </a:spcBef>
            </a:pPr>
            <a:r>
              <a:rPr lang="en-US" sz="1800" b="0" i="0" dirty="0">
                <a:solidFill>
                  <a:srgbClr val="000000"/>
                </a:solidFill>
                <a:effectLst/>
                <a:latin typeface="Arial" panose="020B0604020202020204" pitchFamily="34" charset="0"/>
              </a:rPr>
              <a:t>Hurst, K. and Kelley Patterson, D. (2014) 'Health and social care workforce planning and development – an overview', </a:t>
            </a:r>
            <a:r>
              <a:rPr lang="en-US" sz="1800" b="0" i="1" dirty="0">
                <a:solidFill>
                  <a:srgbClr val="000000"/>
                </a:solidFill>
                <a:effectLst/>
                <a:latin typeface="Arial" panose="020B0604020202020204" pitchFamily="34" charset="0"/>
              </a:rPr>
              <a:t>International journal of health care quality assurance,</a:t>
            </a:r>
            <a:r>
              <a:rPr lang="en-US" sz="1800" b="0" i="0" dirty="0">
                <a:solidFill>
                  <a:srgbClr val="000000"/>
                </a:solidFill>
                <a:effectLst/>
                <a:latin typeface="Arial" panose="020B0604020202020204" pitchFamily="34" charset="0"/>
              </a:rPr>
              <a:t> 27(7), pp. 562-572. </a:t>
            </a:r>
            <a:endParaRPr lang="en-US" b="0" i="0" dirty="0">
              <a:solidFill>
                <a:srgbClr val="000000"/>
              </a:solidFill>
              <a:effectLst/>
              <a:latin typeface="Segoe UI" panose="020B0502040204020203" pitchFamily="34" charset="0"/>
            </a:endParaRPr>
          </a:p>
          <a:p>
            <a:pPr algn="l" rtl="0" fontAlgn="base">
              <a:lnSpc>
                <a:spcPts val="1200"/>
              </a:lnSpc>
              <a:spcBef>
                <a:spcPts val="1200"/>
              </a:spcBef>
            </a:pPr>
            <a:r>
              <a:rPr lang="en-US" sz="1800" b="0" i="0" dirty="0">
                <a:solidFill>
                  <a:srgbClr val="000000"/>
                </a:solidFill>
                <a:effectLst/>
                <a:latin typeface="Arial" panose="020B0604020202020204" pitchFamily="34" charset="0"/>
              </a:rPr>
              <a:t>Hurst, K. and Patterson, D. (2014) 'Health and social care workforce planning and development – an overview', </a:t>
            </a:r>
            <a:r>
              <a:rPr lang="en-US" sz="1800" b="0" i="1" dirty="0">
                <a:solidFill>
                  <a:srgbClr val="000000"/>
                </a:solidFill>
                <a:effectLst/>
                <a:latin typeface="Arial" panose="020B0604020202020204" pitchFamily="34" charset="0"/>
              </a:rPr>
              <a:t>International journal of health care quality assurance,</a:t>
            </a:r>
            <a:r>
              <a:rPr lang="en-US" sz="1800" b="0" i="0" dirty="0">
                <a:solidFill>
                  <a:srgbClr val="000000"/>
                </a:solidFill>
                <a:effectLst/>
                <a:latin typeface="Arial" panose="020B0604020202020204" pitchFamily="34" charset="0"/>
              </a:rPr>
              <a:t> 27(7), pp. 562-572. </a:t>
            </a:r>
            <a:endParaRPr lang="en-US" b="0" i="0" dirty="0">
              <a:solidFill>
                <a:srgbClr val="000000"/>
              </a:solidFill>
              <a:effectLst/>
              <a:latin typeface="Segoe UI" panose="020B0502040204020203" pitchFamily="34" charset="0"/>
            </a:endParaRPr>
          </a:p>
          <a:p>
            <a:r>
              <a:rPr lang="en-US" sz="1800" b="0" i="0" dirty="0" err="1">
                <a:solidFill>
                  <a:srgbClr val="000000"/>
                </a:solidFill>
                <a:effectLst/>
                <a:latin typeface="Arial" panose="020B0604020202020204" pitchFamily="34" charset="0"/>
              </a:rPr>
              <a:t>Torjesen</a:t>
            </a:r>
            <a:r>
              <a:rPr lang="en-US" sz="1800" b="0" i="0" dirty="0">
                <a:solidFill>
                  <a:srgbClr val="000000"/>
                </a:solidFill>
                <a:effectLst/>
                <a:latin typeface="Arial" panose="020B0604020202020204" pitchFamily="34" charset="0"/>
              </a:rPr>
              <a:t>, I. (2022) 'Rising cost of living is worsening NHS workforce crisis and workload', </a:t>
            </a:r>
            <a:r>
              <a:rPr lang="en-US" sz="1800" b="0" i="1" dirty="0">
                <a:solidFill>
                  <a:srgbClr val="000000"/>
                </a:solidFill>
                <a:effectLst/>
                <a:latin typeface="Arial" panose="020B0604020202020204" pitchFamily="34" charset="0"/>
              </a:rPr>
              <a:t>BMJ (Online),</a:t>
            </a:r>
            <a:r>
              <a:rPr lang="en-US" sz="1800" b="0" i="0" dirty="0">
                <a:solidFill>
                  <a:srgbClr val="000000"/>
                </a:solidFill>
                <a:effectLst/>
                <a:latin typeface="Arial" panose="020B0604020202020204" pitchFamily="34" charset="0"/>
              </a:rPr>
              <a:t> 378, pp. o2364-o2364. </a:t>
            </a:r>
          </a:p>
          <a:p>
            <a:r>
              <a:rPr lang="en-US" sz="1800" b="0" i="0" dirty="0" err="1">
                <a:solidFill>
                  <a:srgbClr val="000000"/>
                </a:solidFill>
                <a:effectLst/>
                <a:latin typeface="Arial" panose="020B0604020202020204" pitchFamily="34" charset="0"/>
              </a:rPr>
              <a:t>Waitzman</a:t>
            </a:r>
            <a:r>
              <a:rPr lang="en-US" sz="1800" b="0" i="0" dirty="0">
                <a:solidFill>
                  <a:srgbClr val="000000"/>
                </a:solidFill>
                <a:effectLst/>
                <a:latin typeface="Arial" panose="020B0604020202020204" pitchFamily="34" charset="0"/>
              </a:rPr>
              <a:t>, E. (2022) 'Staff shortages in the NHS and social care sectors', </a:t>
            </a:r>
            <a:r>
              <a:rPr lang="en-US" sz="1800" b="0" i="1" dirty="0">
                <a:solidFill>
                  <a:srgbClr val="000000"/>
                </a:solidFill>
                <a:effectLst/>
                <a:latin typeface="Arial" panose="020B0604020202020204" pitchFamily="34" charset="0"/>
              </a:rPr>
              <a:t>House of Lords Library</a:t>
            </a:r>
            <a:r>
              <a:rPr lang="en-US" sz="1800" b="0" i="0" dirty="0">
                <a:solidFill>
                  <a:srgbClr val="000000"/>
                </a:solidFill>
                <a:effectLst/>
                <a:latin typeface="Arial" panose="020B0604020202020204" pitchFamily="34" charset="0"/>
              </a:rPr>
              <a:t> 2023]. </a:t>
            </a:r>
          </a:p>
          <a:p>
            <a:r>
              <a:rPr lang="en-US" sz="1800" b="0" i="0" dirty="0">
                <a:solidFill>
                  <a:srgbClr val="000000"/>
                </a:solidFill>
                <a:effectLst/>
                <a:latin typeface="Arial" panose="020B0604020202020204" pitchFamily="34" charset="0"/>
              </a:rPr>
              <a:t>Waters, A. (2022a) 'Former NHS boss accuses government of “</a:t>
            </a:r>
            <a:r>
              <a:rPr lang="en-US" sz="1800" b="0" i="0" dirty="0" err="1">
                <a:solidFill>
                  <a:srgbClr val="000000"/>
                </a:solidFill>
                <a:effectLst/>
                <a:latin typeface="Arial" panose="020B0604020202020204" pitchFamily="34" charset="0"/>
              </a:rPr>
              <a:t>wilful</a:t>
            </a:r>
            <a:r>
              <a:rPr lang="en-US" sz="1800" b="0" i="0" dirty="0">
                <a:solidFill>
                  <a:srgbClr val="000000"/>
                </a:solidFill>
                <a:effectLst/>
                <a:latin typeface="Arial" panose="020B0604020202020204" pitchFamily="34" charset="0"/>
              </a:rPr>
              <a:t> blindness” over workforce planning failures', </a:t>
            </a:r>
            <a:r>
              <a:rPr lang="en-US" sz="1800" b="0" i="1" dirty="0">
                <a:solidFill>
                  <a:srgbClr val="000000"/>
                </a:solidFill>
                <a:effectLst/>
                <a:latin typeface="Arial" panose="020B0604020202020204" pitchFamily="34" charset="0"/>
              </a:rPr>
              <a:t>BMJ (Online),</a:t>
            </a:r>
            <a:r>
              <a:rPr lang="en-US" sz="1800" b="0" i="0" dirty="0">
                <a:solidFill>
                  <a:srgbClr val="000000"/>
                </a:solidFill>
                <a:effectLst/>
                <a:latin typeface="Arial" panose="020B0604020202020204" pitchFamily="34" charset="0"/>
              </a:rPr>
              <a:t> 376, pp. 227-227. </a:t>
            </a:r>
            <a:endParaRPr lang="en-GB" dirty="0"/>
          </a:p>
        </p:txBody>
      </p:sp>
    </p:spTree>
    <p:extLst>
      <p:ext uri="{BB962C8B-B14F-4D97-AF65-F5344CB8AC3E}">
        <p14:creationId xmlns:p14="http://schemas.microsoft.com/office/powerpoint/2010/main" val="160867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96EC2-8E65-C264-592D-878CD69104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A3CB0F-03E9-38E8-E9EC-A64E063C8319}"/>
              </a:ext>
            </a:extLst>
          </p:cNvPr>
          <p:cNvSpPr>
            <a:spLocks noGrp="1"/>
          </p:cNvSpPr>
          <p:nvPr>
            <p:ph type="title"/>
          </p:nvPr>
        </p:nvSpPr>
        <p:spPr/>
        <p:txBody>
          <a:bodyPr/>
          <a:lstStyle/>
          <a:p>
            <a:r>
              <a:rPr lang="en-GB" dirty="0">
                <a:solidFill>
                  <a:srgbClr val="FF0066"/>
                </a:solidFill>
              </a:rPr>
              <a:t>Contents</a:t>
            </a:r>
          </a:p>
        </p:txBody>
      </p:sp>
      <p:sp>
        <p:nvSpPr>
          <p:cNvPr id="8" name="Content Placeholder 7">
            <a:extLst>
              <a:ext uri="{FF2B5EF4-FFF2-40B4-BE49-F238E27FC236}">
                <a16:creationId xmlns:a16="http://schemas.microsoft.com/office/drawing/2014/main" id="{330A5954-CE38-137D-8F0E-18B2078A4016}"/>
              </a:ext>
            </a:extLst>
          </p:cNvPr>
          <p:cNvSpPr>
            <a:spLocks noGrp="1"/>
          </p:cNvSpPr>
          <p:nvPr>
            <p:ph idx="1"/>
          </p:nvPr>
        </p:nvSpPr>
        <p:spPr/>
        <p:txBody>
          <a:bodyPr>
            <a:normAutofit lnSpcReduction="10000"/>
          </a:bodyPr>
          <a:lstStyle/>
          <a:p>
            <a:pPr marL="514350" indent="-514350">
              <a:buFont typeface="+mj-lt"/>
              <a:buAutoNum type="arabicPeriod"/>
            </a:pPr>
            <a:r>
              <a:rPr lang="en-GB" dirty="0"/>
              <a:t>The importance of Workforce Planning</a:t>
            </a:r>
          </a:p>
          <a:p>
            <a:pPr marL="514350" indent="-514350">
              <a:buFont typeface="+mj-lt"/>
              <a:buAutoNum type="arabicPeriod"/>
            </a:pPr>
            <a:r>
              <a:rPr lang="en-GB" dirty="0"/>
              <a:t>Approach to workforce planning</a:t>
            </a:r>
          </a:p>
          <a:p>
            <a:pPr marL="971550" lvl="1" indent="-514350">
              <a:buFont typeface="+mj-lt"/>
              <a:buAutoNum type="alphaLcPeriod"/>
            </a:pPr>
            <a:r>
              <a:rPr lang="en-GB" dirty="0"/>
              <a:t>Understanding your drivers</a:t>
            </a:r>
          </a:p>
          <a:p>
            <a:pPr marL="971550" lvl="1" indent="-514350">
              <a:buFont typeface="+mj-lt"/>
              <a:buAutoNum type="alphaLcPeriod"/>
            </a:pPr>
            <a:r>
              <a:rPr lang="en-GB" dirty="0"/>
              <a:t>Supply Analysis</a:t>
            </a:r>
          </a:p>
          <a:p>
            <a:pPr marL="971550" lvl="1" indent="-514350">
              <a:buFont typeface="+mj-lt"/>
              <a:buAutoNum type="alphaLcPeriod"/>
            </a:pPr>
            <a:r>
              <a:rPr lang="en-GB" dirty="0"/>
              <a:t>Demand Analysis</a:t>
            </a:r>
          </a:p>
          <a:p>
            <a:pPr marL="971550" lvl="1" indent="-514350">
              <a:buFont typeface="+mj-lt"/>
              <a:buAutoNum type="alphaLcPeriod"/>
            </a:pPr>
            <a:r>
              <a:rPr lang="en-GB" dirty="0"/>
              <a:t>Gap Analysis</a:t>
            </a:r>
          </a:p>
          <a:p>
            <a:pPr marL="971550" lvl="1" indent="-514350">
              <a:buFont typeface="+mj-lt"/>
              <a:buAutoNum type="alphaLcPeriod"/>
            </a:pPr>
            <a:r>
              <a:rPr lang="en-GB" dirty="0"/>
              <a:t>Solution Formulation and Implementation</a:t>
            </a:r>
          </a:p>
          <a:p>
            <a:pPr marL="971550" lvl="1" indent="-514350">
              <a:buFont typeface="+mj-lt"/>
              <a:buAutoNum type="alphaLcPeriod"/>
            </a:pPr>
            <a:r>
              <a:rPr lang="en-GB" dirty="0"/>
              <a:t>Monitoring and Evaluation</a:t>
            </a:r>
          </a:p>
          <a:p>
            <a:pPr marL="514350" indent="-514350">
              <a:buFont typeface="+mj-lt"/>
              <a:buAutoNum type="arabicPeriod"/>
            </a:pPr>
            <a:r>
              <a:rPr lang="en-GB" dirty="0"/>
              <a:t>Summary</a:t>
            </a:r>
          </a:p>
          <a:p>
            <a:pPr marL="514350" indent="-514350">
              <a:buFont typeface="+mj-lt"/>
              <a:buAutoNum type="arabicPeriod"/>
            </a:pPr>
            <a:r>
              <a:rPr lang="en-GB" dirty="0"/>
              <a:t>Templates and Tools</a:t>
            </a:r>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24684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67F2BB3-E714-42ED-16F4-21319F13D817}"/>
              </a:ext>
            </a:extLst>
          </p:cNvPr>
          <p:cNvSpPr/>
          <p:nvPr/>
        </p:nvSpPr>
        <p:spPr>
          <a:xfrm>
            <a:off x="7263573" y="4062256"/>
            <a:ext cx="2706986" cy="1742877"/>
          </a:xfrm>
          <a:prstGeom prst="roundRect">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sz="1400" b="1" u="sng" dirty="0"/>
              <a:t>Service Users</a:t>
            </a:r>
          </a:p>
          <a:p>
            <a:pPr marL="742950" lvl="1" indent="-285750">
              <a:buFont typeface="Arial" panose="020B0604020202020204" pitchFamily="34" charset="0"/>
              <a:buChar char="•"/>
            </a:pPr>
            <a:r>
              <a:rPr lang="en-GB" sz="1200" b="1" dirty="0"/>
              <a:t>Safe</a:t>
            </a:r>
          </a:p>
          <a:p>
            <a:pPr marL="742950" lvl="1" indent="-285750">
              <a:buFont typeface="Arial" panose="020B0604020202020204" pitchFamily="34" charset="0"/>
              <a:buChar char="•"/>
            </a:pPr>
            <a:r>
              <a:rPr lang="en-GB" sz="1200" b="1" dirty="0"/>
              <a:t>Effective </a:t>
            </a:r>
          </a:p>
          <a:p>
            <a:pPr marL="742950" lvl="1" indent="-285750">
              <a:buFont typeface="Arial" panose="020B0604020202020204" pitchFamily="34" charset="0"/>
              <a:buChar char="•"/>
            </a:pPr>
            <a:r>
              <a:rPr lang="en-GB" sz="1200" b="1" dirty="0"/>
              <a:t>Efficient</a:t>
            </a:r>
          </a:p>
          <a:p>
            <a:pPr marL="742950" lvl="1" indent="-285750">
              <a:buFont typeface="Arial" panose="020B0604020202020204" pitchFamily="34" charset="0"/>
              <a:buChar char="•"/>
            </a:pPr>
            <a:r>
              <a:rPr lang="en-GB" sz="1200" b="1" dirty="0"/>
              <a:t>Timely </a:t>
            </a:r>
          </a:p>
          <a:p>
            <a:pPr marL="742950" lvl="1" indent="-285750">
              <a:buFont typeface="Arial" panose="020B0604020202020204" pitchFamily="34" charset="0"/>
              <a:buChar char="•"/>
            </a:pPr>
            <a:r>
              <a:rPr lang="en-GB" sz="1200" b="1" dirty="0"/>
              <a:t>Equitable</a:t>
            </a:r>
          </a:p>
          <a:p>
            <a:pPr marL="742950" lvl="1" indent="-285750">
              <a:buFont typeface="Arial" panose="020B0604020202020204" pitchFamily="34" charset="0"/>
              <a:buChar char="•"/>
            </a:pPr>
            <a:r>
              <a:rPr lang="en-GB" sz="1200" b="1" dirty="0"/>
              <a:t>Patient-centred</a:t>
            </a:r>
          </a:p>
        </p:txBody>
      </p:sp>
      <p:sp>
        <p:nvSpPr>
          <p:cNvPr id="12" name="Rectangle: Rounded Corners 11">
            <a:extLst>
              <a:ext uri="{FF2B5EF4-FFF2-40B4-BE49-F238E27FC236}">
                <a16:creationId xmlns:a16="http://schemas.microsoft.com/office/drawing/2014/main" id="{5BEC98A1-9DA4-8B04-B20F-2FA211DAD34D}"/>
              </a:ext>
            </a:extLst>
          </p:cNvPr>
          <p:cNvSpPr/>
          <p:nvPr/>
        </p:nvSpPr>
        <p:spPr>
          <a:xfrm>
            <a:off x="1788301" y="1177337"/>
            <a:ext cx="2706986" cy="1742877"/>
          </a:xfrm>
          <a:prstGeom prst="roundRect">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400" b="1" u="sng" dirty="0"/>
              <a:t>Staff</a:t>
            </a:r>
          </a:p>
          <a:p>
            <a:pPr marL="285750" lvl="0" indent="-285750">
              <a:buFont typeface="Arial" panose="020B0604020202020204" pitchFamily="34" charset="0"/>
              <a:buChar char="•"/>
            </a:pPr>
            <a:r>
              <a:rPr lang="en-GB" sz="1200" b="1" dirty="0"/>
              <a:t>Morale </a:t>
            </a:r>
          </a:p>
          <a:p>
            <a:pPr marL="285750" lvl="0" indent="-285750">
              <a:buFont typeface="Arial" panose="020B0604020202020204" pitchFamily="34" charset="0"/>
              <a:buChar char="•"/>
            </a:pPr>
            <a:r>
              <a:rPr lang="en-GB" sz="1200" b="1" dirty="0"/>
              <a:t>Wellbeing</a:t>
            </a:r>
          </a:p>
          <a:p>
            <a:pPr marL="285750" lvl="0" indent="-285750">
              <a:buFont typeface="Arial" panose="020B0604020202020204" pitchFamily="34" charset="0"/>
              <a:buChar char="•"/>
            </a:pPr>
            <a:r>
              <a:rPr lang="en-GB" sz="1200" b="1" dirty="0"/>
              <a:t>Personal and Professional Development</a:t>
            </a:r>
          </a:p>
          <a:p>
            <a:pPr marL="285750" lvl="0" indent="-285750">
              <a:buFont typeface="Arial" panose="020B0604020202020204" pitchFamily="34" charset="0"/>
              <a:buChar char="•"/>
            </a:pPr>
            <a:r>
              <a:rPr lang="en-GB" sz="1200" b="1" dirty="0"/>
              <a:t>Agility</a:t>
            </a:r>
          </a:p>
          <a:p>
            <a:pPr marL="285750" lvl="0" indent="-285750">
              <a:buFont typeface="Arial" panose="020B0604020202020204" pitchFamily="34" charset="0"/>
              <a:buChar char="•"/>
            </a:pPr>
            <a:endParaRPr lang="en-GB" sz="1200" b="1" dirty="0"/>
          </a:p>
        </p:txBody>
      </p:sp>
      <p:sp>
        <p:nvSpPr>
          <p:cNvPr id="13" name="Rectangle: Rounded Corners 12">
            <a:extLst>
              <a:ext uri="{FF2B5EF4-FFF2-40B4-BE49-F238E27FC236}">
                <a16:creationId xmlns:a16="http://schemas.microsoft.com/office/drawing/2014/main" id="{22EC9992-CB3C-0DD9-EF75-61802CA15EF9}"/>
              </a:ext>
            </a:extLst>
          </p:cNvPr>
          <p:cNvSpPr/>
          <p:nvPr/>
        </p:nvSpPr>
        <p:spPr>
          <a:xfrm>
            <a:off x="1788301" y="4062256"/>
            <a:ext cx="2706986" cy="1742877"/>
          </a:xfrm>
          <a:prstGeom prst="roundRect">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400" b="1" u="sng" dirty="0"/>
              <a:t>Taxpayers / Business</a:t>
            </a:r>
          </a:p>
          <a:p>
            <a:pPr marL="285750" lvl="0" indent="-285750">
              <a:buFont typeface="Arial" panose="020B0604020202020204" pitchFamily="34" charset="0"/>
              <a:buChar char="•"/>
            </a:pPr>
            <a:r>
              <a:rPr lang="en-GB" sz="1200" b="1" dirty="0"/>
              <a:t>Efficiency</a:t>
            </a:r>
          </a:p>
          <a:p>
            <a:pPr marL="285750" lvl="0" indent="-285750">
              <a:buFont typeface="Arial" panose="020B0604020202020204" pitchFamily="34" charset="0"/>
              <a:buChar char="•"/>
            </a:pPr>
            <a:r>
              <a:rPr lang="en-GB" sz="1200" b="1" dirty="0"/>
              <a:t>Productivity</a:t>
            </a:r>
          </a:p>
          <a:p>
            <a:pPr marL="285750" lvl="0" indent="-285750">
              <a:buFont typeface="Arial" panose="020B0604020202020204" pitchFamily="34" charset="0"/>
              <a:buChar char="•"/>
            </a:pPr>
            <a:r>
              <a:rPr lang="en-GB" sz="1200" b="1" dirty="0"/>
              <a:t>Financial balance</a:t>
            </a:r>
          </a:p>
          <a:p>
            <a:pPr marL="285750" lvl="0" indent="-285750">
              <a:buFont typeface="Arial" panose="020B0604020202020204" pitchFamily="34" charset="0"/>
              <a:buChar char="•"/>
            </a:pPr>
            <a:r>
              <a:rPr lang="en-GB" sz="1200" b="1" dirty="0"/>
              <a:t>Sustainability</a:t>
            </a:r>
          </a:p>
          <a:p>
            <a:pPr marL="285750" lvl="0" indent="-285750">
              <a:buFont typeface="Arial" panose="020B0604020202020204" pitchFamily="34" charset="0"/>
              <a:buChar char="•"/>
            </a:pPr>
            <a:r>
              <a:rPr lang="en-GB" sz="1200" b="1" dirty="0"/>
              <a:t>Reduction of waster</a:t>
            </a:r>
          </a:p>
          <a:p>
            <a:pPr marL="285750" lvl="0" indent="-285750">
              <a:buFont typeface="Arial" panose="020B0604020202020204" pitchFamily="34" charset="0"/>
              <a:buChar char="•"/>
            </a:pPr>
            <a:endParaRPr lang="en-GB" sz="1200" b="1" dirty="0"/>
          </a:p>
        </p:txBody>
      </p:sp>
      <p:sp>
        <p:nvSpPr>
          <p:cNvPr id="10" name="Rectangle: Rounded Corners 9">
            <a:extLst>
              <a:ext uri="{FF2B5EF4-FFF2-40B4-BE49-F238E27FC236}">
                <a16:creationId xmlns:a16="http://schemas.microsoft.com/office/drawing/2014/main" id="{5D05C389-F917-880B-385C-07660C405D53}"/>
              </a:ext>
            </a:extLst>
          </p:cNvPr>
          <p:cNvSpPr/>
          <p:nvPr/>
        </p:nvSpPr>
        <p:spPr>
          <a:xfrm>
            <a:off x="7263573" y="1177338"/>
            <a:ext cx="2706986" cy="1742877"/>
          </a:xfrm>
          <a:prstGeom prst="roundRect">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sz="1400" b="1" u="sng" dirty="0"/>
              <a:t>Local Community</a:t>
            </a:r>
          </a:p>
          <a:p>
            <a:pPr marL="742950" lvl="1" indent="-285750">
              <a:buFont typeface="Arial" panose="020B0604020202020204" pitchFamily="34" charset="0"/>
              <a:buChar char="•"/>
            </a:pPr>
            <a:r>
              <a:rPr lang="en-GB" sz="1200" b="1" dirty="0"/>
              <a:t>Mortality rates</a:t>
            </a:r>
          </a:p>
          <a:p>
            <a:pPr marL="742950" lvl="1" indent="-285750">
              <a:buFont typeface="Arial" panose="020B0604020202020204" pitchFamily="34" charset="0"/>
              <a:buChar char="•"/>
            </a:pPr>
            <a:r>
              <a:rPr lang="en-GB" sz="1200" b="1" dirty="0"/>
              <a:t>Reduced inequalities</a:t>
            </a:r>
          </a:p>
          <a:p>
            <a:pPr marL="742950" lvl="1" indent="-285750">
              <a:buFont typeface="Arial" panose="020B0604020202020204" pitchFamily="34" charset="0"/>
              <a:buChar char="•"/>
            </a:pPr>
            <a:r>
              <a:rPr lang="en-GB" sz="1200" b="1" dirty="0"/>
              <a:t>Improved wellbeing</a:t>
            </a:r>
          </a:p>
          <a:p>
            <a:pPr marL="285750" lvl="0" indent="-285750">
              <a:buFont typeface="Arial" panose="020B0604020202020204" pitchFamily="34" charset="0"/>
              <a:buChar char="•"/>
            </a:pPr>
            <a:endParaRPr lang="en-GB" sz="1200" b="1" dirty="0"/>
          </a:p>
        </p:txBody>
      </p:sp>
      <p:sp>
        <p:nvSpPr>
          <p:cNvPr id="2" name="Title 1">
            <a:extLst>
              <a:ext uri="{FF2B5EF4-FFF2-40B4-BE49-F238E27FC236}">
                <a16:creationId xmlns:a16="http://schemas.microsoft.com/office/drawing/2014/main" id="{562F4F5F-F9EA-FFCD-D764-FD9F4CE89D8B}"/>
              </a:ext>
            </a:extLst>
          </p:cNvPr>
          <p:cNvSpPr>
            <a:spLocks noGrp="1"/>
          </p:cNvSpPr>
          <p:nvPr>
            <p:ph type="title"/>
          </p:nvPr>
        </p:nvSpPr>
        <p:spPr>
          <a:xfrm>
            <a:off x="511628" y="240557"/>
            <a:ext cx="11168743" cy="652689"/>
          </a:xfrm>
        </p:spPr>
        <p:txBody>
          <a:bodyPr>
            <a:normAutofit fontScale="90000"/>
          </a:bodyPr>
          <a:lstStyle/>
          <a:p>
            <a:r>
              <a:rPr lang="en-GB" dirty="0">
                <a:solidFill>
                  <a:srgbClr val="FF0066"/>
                </a:solidFill>
              </a:rPr>
              <a:t>1. Understanding your Drivers</a:t>
            </a:r>
          </a:p>
        </p:txBody>
      </p:sp>
      <p:graphicFrame>
        <p:nvGraphicFramePr>
          <p:cNvPr id="9" name="Diagram 8">
            <a:extLst>
              <a:ext uri="{FF2B5EF4-FFF2-40B4-BE49-F238E27FC236}">
                <a16:creationId xmlns:a16="http://schemas.microsoft.com/office/drawing/2014/main" id="{C25F3397-17F6-4ABD-C9E9-B23D933605E1}"/>
              </a:ext>
            </a:extLst>
          </p:cNvPr>
          <p:cNvGraphicFramePr/>
          <p:nvPr>
            <p:extLst>
              <p:ext uri="{D42A27DB-BD31-4B8C-83A1-F6EECF244321}">
                <p14:modId xmlns:p14="http://schemas.microsoft.com/office/powerpoint/2010/main" val="3220849484"/>
              </p:ext>
            </p:extLst>
          </p:nvPr>
        </p:nvGraphicFramePr>
        <p:xfrm>
          <a:off x="2847153" y="1213371"/>
          <a:ext cx="5929050" cy="442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6F1BD72E-8401-B3FB-1868-9026E2ABDC34}"/>
              </a:ext>
            </a:extLst>
          </p:cNvPr>
          <p:cNvSpPr txBox="1"/>
          <p:nvPr/>
        </p:nvSpPr>
        <p:spPr>
          <a:xfrm>
            <a:off x="669955" y="6138249"/>
            <a:ext cx="9506139" cy="369332"/>
          </a:xfrm>
          <a:prstGeom prst="rect">
            <a:avLst/>
          </a:prstGeom>
          <a:noFill/>
        </p:spPr>
        <p:txBody>
          <a:bodyPr wrap="square" rtlCol="0">
            <a:spAutoFit/>
          </a:bodyPr>
          <a:lstStyle/>
          <a:p>
            <a:pPr algn="r"/>
            <a:r>
              <a:rPr lang="en-GB" dirty="0"/>
              <a:t>Institute for Healthcare Improvement, 2014</a:t>
            </a:r>
          </a:p>
        </p:txBody>
      </p:sp>
      <p:sp>
        <p:nvSpPr>
          <p:cNvPr id="3" name="Star: 5 Points 2">
            <a:extLst>
              <a:ext uri="{FF2B5EF4-FFF2-40B4-BE49-F238E27FC236}">
                <a16:creationId xmlns:a16="http://schemas.microsoft.com/office/drawing/2014/main" id="{F4D01D1E-8BC9-E4EC-FD9F-9206F04EB861}"/>
              </a:ext>
            </a:extLst>
          </p:cNvPr>
          <p:cNvSpPr/>
          <p:nvPr/>
        </p:nvSpPr>
        <p:spPr>
          <a:xfrm>
            <a:off x="6069217" y="1672683"/>
            <a:ext cx="468351" cy="50180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840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71EAE59-BADC-3216-376F-D0FD2ABA9D34}"/>
              </a:ext>
            </a:extLst>
          </p:cNvPr>
          <p:cNvPicPr>
            <a:picLocks noChangeAspect="1"/>
          </p:cNvPicPr>
          <p:nvPr/>
        </p:nvPicPr>
        <p:blipFill>
          <a:blip r:embed="rId3"/>
          <a:stretch>
            <a:fillRect/>
          </a:stretch>
        </p:blipFill>
        <p:spPr>
          <a:xfrm>
            <a:off x="10308042" y="2909020"/>
            <a:ext cx="1649888" cy="2335893"/>
          </a:xfrm>
          <a:prstGeom prst="rect">
            <a:avLst/>
          </a:prstGeom>
        </p:spPr>
      </p:pic>
      <p:sp>
        <p:nvSpPr>
          <p:cNvPr id="2" name="Title 1">
            <a:extLst>
              <a:ext uri="{FF2B5EF4-FFF2-40B4-BE49-F238E27FC236}">
                <a16:creationId xmlns:a16="http://schemas.microsoft.com/office/drawing/2014/main" id="{F0AF0ECF-D609-4A68-AB13-FFD536478EFE}"/>
              </a:ext>
            </a:extLst>
          </p:cNvPr>
          <p:cNvSpPr>
            <a:spLocks noGrp="1"/>
          </p:cNvSpPr>
          <p:nvPr>
            <p:ph type="title"/>
          </p:nvPr>
        </p:nvSpPr>
        <p:spPr>
          <a:xfrm>
            <a:off x="397380" y="193120"/>
            <a:ext cx="11702143" cy="652689"/>
          </a:xfrm>
        </p:spPr>
        <p:txBody>
          <a:bodyPr>
            <a:normAutofit/>
          </a:bodyPr>
          <a:lstStyle/>
          <a:p>
            <a:r>
              <a:rPr lang="en-GB" sz="4000" dirty="0">
                <a:solidFill>
                  <a:srgbClr val="FF0066"/>
                </a:solidFill>
              </a:rPr>
              <a:t>Short and Long-term Drivers</a:t>
            </a:r>
          </a:p>
        </p:txBody>
      </p:sp>
      <p:pic>
        <p:nvPicPr>
          <p:cNvPr id="8" name="Picture 7">
            <a:extLst>
              <a:ext uri="{FF2B5EF4-FFF2-40B4-BE49-F238E27FC236}">
                <a16:creationId xmlns:a16="http://schemas.microsoft.com/office/drawing/2014/main" id="{7BBB379A-2656-68C0-CB0C-4A055EB9C210}"/>
              </a:ext>
            </a:extLst>
          </p:cNvPr>
          <p:cNvPicPr>
            <a:picLocks noChangeAspect="1"/>
          </p:cNvPicPr>
          <p:nvPr/>
        </p:nvPicPr>
        <p:blipFill>
          <a:blip r:embed="rId4"/>
          <a:stretch>
            <a:fillRect/>
          </a:stretch>
        </p:blipFill>
        <p:spPr>
          <a:xfrm>
            <a:off x="258276" y="2067336"/>
            <a:ext cx="3064715" cy="2454771"/>
          </a:xfrm>
          <a:prstGeom prst="rect">
            <a:avLst/>
          </a:prstGeom>
        </p:spPr>
      </p:pic>
      <p:pic>
        <p:nvPicPr>
          <p:cNvPr id="9" name="Picture 8">
            <a:extLst>
              <a:ext uri="{FF2B5EF4-FFF2-40B4-BE49-F238E27FC236}">
                <a16:creationId xmlns:a16="http://schemas.microsoft.com/office/drawing/2014/main" id="{6193BAFF-D85D-6003-27ED-4CD4E3D8874D}"/>
              </a:ext>
            </a:extLst>
          </p:cNvPr>
          <p:cNvPicPr>
            <a:picLocks noChangeAspect="1"/>
          </p:cNvPicPr>
          <p:nvPr/>
        </p:nvPicPr>
        <p:blipFill>
          <a:blip r:embed="rId5"/>
          <a:stretch>
            <a:fillRect/>
          </a:stretch>
        </p:blipFill>
        <p:spPr>
          <a:xfrm>
            <a:off x="8139428" y="658996"/>
            <a:ext cx="4000043" cy="2250024"/>
          </a:xfrm>
          <a:prstGeom prst="rect">
            <a:avLst/>
          </a:prstGeom>
        </p:spPr>
      </p:pic>
      <p:sp>
        <p:nvSpPr>
          <p:cNvPr id="15" name="TextBox 14">
            <a:extLst>
              <a:ext uri="{FF2B5EF4-FFF2-40B4-BE49-F238E27FC236}">
                <a16:creationId xmlns:a16="http://schemas.microsoft.com/office/drawing/2014/main" id="{EA723E93-ABAB-D392-B956-32F75B75D743}"/>
              </a:ext>
            </a:extLst>
          </p:cNvPr>
          <p:cNvSpPr txBox="1"/>
          <p:nvPr/>
        </p:nvSpPr>
        <p:spPr>
          <a:xfrm>
            <a:off x="8610073" y="87264"/>
            <a:ext cx="3335337" cy="646331"/>
          </a:xfrm>
          <a:prstGeom prst="rect">
            <a:avLst/>
          </a:prstGeom>
          <a:solidFill>
            <a:srgbClr val="FF0066"/>
          </a:solidFill>
        </p:spPr>
        <p:txBody>
          <a:bodyPr wrap="none" rtlCol="0">
            <a:spAutoFit/>
          </a:bodyPr>
          <a:lstStyle/>
          <a:p>
            <a:pPr algn="ctr"/>
            <a:r>
              <a:rPr lang="en-GB" dirty="0">
                <a:solidFill>
                  <a:schemeClr val="bg1"/>
                </a:solidFill>
              </a:rPr>
              <a:t>Dorset System </a:t>
            </a:r>
            <a:r>
              <a:rPr lang="en-GB" dirty="0" err="1">
                <a:solidFill>
                  <a:schemeClr val="bg1"/>
                </a:solidFill>
              </a:rPr>
              <a:t>Stratetic</a:t>
            </a:r>
            <a:r>
              <a:rPr lang="en-GB" dirty="0">
                <a:solidFill>
                  <a:schemeClr val="bg1"/>
                </a:solidFill>
              </a:rPr>
              <a:t> Aims</a:t>
            </a:r>
          </a:p>
          <a:p>
            <a:pPr algn="ctr"/>
            <a:r>
              <a:rPr lang="en-GB" dirty="0">
                <a:solidFill>
                  <a:schemeClr val="bg1"/>
                </a:solidFill>
              </a:rPr>
              <a:t>Integrated Neighbourhood Teams</a:t>
            </a:r>
          </a:p>
        </p:txBody>
      </p:sp>
      <p:pic>
        <p:nvPicPr>
          <p:cNvPr id="17" name="Picture 16">
            <a:extLst>
              <a:ext uri="{FF2B5EF4-FFF2-40B4-BE49-F238E27FC236}">
                <a16:creationId xmlns:a16="http://schemas.microsoft.com/office/drawing/2014/main" id="{868C082E-659F-A93A-B62A-7BE58B9ECAEE}"/>
              </a:ext>
            </a:extLst>
          </p:cNvPr>
          <p:cNvPicPr>
            <a:picLocks noChangeAspect="1"/>
          </p:cNvPicPr>
          <p:nvPr/>
        </p:nvPicPr>
        <p:blipFill>
          <a:blip r:embed="rId6"/>
          <a:stretch>
            <a:fillRect/>
          </a:stretch>
        </p:blipFill>
        <p:spPr>
          <a:xfrm>
            <a:off x="5930597" y="1447459"/>
            <a:ext cx="1933575" cy="3086100"/>
          </a:xfrm>
          <a:prstGeom prst="rect">
            <a:avLst/>
          </a:prstGeom>
        </p:spPr>
      </p:pic>
      <p:pic>
        <p:nvPicPr>
          <p:cNvPr id="19" name="Picture 18">
            <a:extLst>
              <a:ext uri="{FF2B5EF4-FFF2-40B4-BE49-F238E27FC236}">
                <a16:creationId xmlns:a16="http://schemas.microsoft.com/office/drawing/2014/main" id="{D0B5F6D8-B23E-B1BD-B583-F7C2231BD4A0}"/>
              </a:ext>
            </a:extLst>
          </p:cNvPr>
          <p:cNvPicPr>
            <a:picLocks noChangeAspect="1"/>
          </p:cNvPicPr>
          <p:nvPr/>
        </p:nvPicPr>
        <p:blipFill>
          <a:blip r:embed="rId7"/>
          <a:stretch>
            <a:fillRect/>
          </a:stretch>
        </p:blipFill>
        <p:spPr>
          <a:xfrm>
            <a:off x="1943100" y="4838402"/>
            <a:ext cx="8305800" cy="1257300"/>
          </a:xfrm>
          <a:prstGeom prst="rect">
            <a:avLst/>
          </a:prstGeom>
        </p:spPr>
      </p:pic>
      <p:sp>
        <p:nvSpPr>
          <p:cNvPr id="21" name="TextBox 20">
            <a:extLst>
              <a:ext uri="{FF2B5EF4-FFF2-40B4-BE49-F238E27FC236}">
                <a16:creationId xmlns:a16="http://schemas.microsoft.com/office/drawing/2014/main" id="{FAFCFF3B-F2EF-2F4D-D0EB-577B0BFD73AF}"/>
              </a:ext>
            </a:extLst>
          </p:cNvPr>
          <p:cNvSpPr txBox="1"/>
          <p:nvPr/>
        </p:nvSpPr>
        <p:spPr>
          <a:xfrm>
            <a:off x="1943100" y="6097785"/>
            <a:ext cx="8305800" cy="615553"/>
          </a:xfrm>
          <a:prstGeom prst="rect">
            <a:avLst/>
          </a:prstGeom>
          <a:solidFill>
            <a:srgbClr val="FF0066"/>
          </a:solidFill>
        </p:spPr>
        <p:txBody>
          <a:bodyPr wrap="square" rtlCol="0">
            <a:spAutoFit/>
          </a:bodyPr>
          <a:lstStyle/>
          <a:p>
            <a:pPr algn="ctr"/>
            <a:r>
              <a:rPr lang="en-GB" sz="1700" dirty="0">
                <a:solidFill>
                  <a:schemeClr val="bg1"/>
                </a:solidFill>
              </a:rPr>
              <a:t>Today’s decisions impact Tomorrow’s workforce – aim to plan beyond each financial year</a:t>
            </a:r>
          </a:p>
          <a:p>
            <a:pPr algn="ctr"/>
            <a:r>
              <a:rPr lang="en-GB" sz="1700" dirty="0">
                <a:solidFill>
                  <a:schemeClr val="bg1"/>
                </a:solidFill>
              </a:rPr>
              <a:t>&amp; fixed horizons to enable a medium-long term workforce strategy. </a:t>
            </a:r>
          </a:p>
        </p:txBody>
      </p:sp>
      <p:pic>
        <p:nvPicPr>
          <p:cNvPr id="6" name="Content Placeholder 5">
            <a:extLst>
              <a:ext uri="{FF2B5EF4-FFF2-40B4-BE49-F238E27FC236}">
                <a16:creationId xmlns:a16="http://schemas.microsoft.com/office/drawing/2014/main" id="{6861AC64-2B95-DAB5-01D5-6383871307EE}"/>
              </a:ext>
            </a:extLst>
          </p:cNvPr>
          <p:cNvPicPr>
            <a:picLocks noGrp="1" noChangeAspect="1"/>
          </p:cNvPicPr>
          <p:nvPr>
            <p:ph idx="10"/>
          </p:nvPr>
        </p:nvPicPr>
        <p:blipFill>
          <a:blip r:embed="rId8"/>
          <a:stretch>
            <a:fillRect/>
          </a:stretch>
        </p:blipFill>
        <p:spPr>
          <a:xfrm>
            <a:off x="741274" y="951665"/>
            <a:ext cx="7260526" cy="2763709"/>
          </a:xfrm>
          <a:prstGeom prst="rect">
            <a:avLst/>
          </a:prstGeom>
        </p:spPr>
      </p:pic>
    </p:spTree>
    <p:extLst>
      <p:ext uri="{BB962C8B-B14F-4D97-AF65-F5344CB8AC3E}">
        <p14:creationId xmlns:p14="http://schemas.microsoft.com/office/powerpoint/2010/main" val="289046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0283-1F3E-5023-ADBC-788B953A34B7}"/>
              </a:ext>
            </a:extLst>
          </p:cNvPr>
          <p:cNvSpPr>
            <a:spLocks noGrp="1"/>
          </p:cNvSpPr>
          <p:nvPr>
            <p:ph type="title"/>
          </p:nvPr>
        </p:nvSpPr>
        <p:spPr/>
        <p:txBody>
          <a:bodyPr>
            <a:normAutofit fontScale="90000"/>
          </a:bodyPr>
          <a:lstStyle/>
          <a:p>
            <a:r>
              <a:rPr lang="en-GB" dirty="0">
                <a:solidFill>
                  <a:srgbClr val="FF0066"/>
                </a:solidFill>
              </a:rPr>
              <a:t>Strategic Drivers </a:t>
            </a:r>
            <a:endParaRPr lang="en-GB" dirty="0"/>
          </a:p>
        </p:txBody>
      </p:sp>
      <p:sp>
        <p:nvSpPr>
          <p:cNvPr id="3" name="Content Placeholder 2">
            <a:extLst>
              <a:ext uri="{FF2B5EF4-FFF2-40B4-BE49-F238E27FC236}">
                <a16:creationId xmlns:a16="http://schemas.microsoft.com/office/drawing/2014/main" id="{CF75870A-EBAE-3EB4-4A3E-80B67093910B}"/>
              </a:ext>
            </a:extLst>
          </p:cNvPr>
          <p:cNvSpPr>
            <a:spLocks noGrp="1"/>
          </p:cNvSpPr>
          <p:nvPr>
            <p:ph idx="10"/>
          </p:nvPr>
        </p:nvSpPr>
        <p:spPr>
          <a:xfrm>
            <a:off x="489857" y="1366157"/>
            <a:ext cx="11168743" cy="4409953"/>
          </a:xfrm>
        </p:spPr>
        <p:txBody>
          <a:bodyPr>
            <a:normAutofit fontScale="92500"/>
          </a:bodyPr>
          <a:lstStyle/>
          <a:p>
            <a:pPr marL="0" indent="0">
              <a:buNone/>
            </a:pPr>
            <a:r>
              <a:rPr lang="en-GB" dirty="0">
                <a:solidFill>
                  <a:srgbClr val="FF0066"/>
                </a:solidFill>
              </a:rPr>
              <a:t>What direction is your organisation going?</a:t>
            </a:r>
          </a:p>
          <a:p>
            <a:pPr lvl="1">
              <a:buClrTx/>
            </a:pPr>
            <a:r>
              <a:rPr lang="en-GB" dirty="0"/>
              <a:t>Understand key mission goals and future objectives set by the organisation and how the workforce needs to be aligned to achieve them. E.g., Short-term drivers, Integrated Neighbourhood Teams and change in commissioning intent</a:t>
            </a:r>
          </a:p>
          <a:p>
            <a:pPr marL="0" indent="0">
              <a:buClrTx/>
              <a:buNone/>
            </a:pPr>
            <a:r>
              <a:rPr lang="en-GB" dirty="0">
                <a:solidFill>
                  <a:srgbClr val="FF0066"/>
                </a:solidFill>
              </a:rPr>
              <a:t>Questions to consider:</a:t>
            </a:r>
          </a:p>
          <a:p>
            <a:pPr lvl="1">
              <a:buClrTx/>
            </a:pPr>
            <a:r>
              <a:rPr lang="en-GB" dirty="0"/>
              <a:t>What are the expected programme changes over the next 1-3 years? What will drive these changes?</a:t>
            </a:r>
          </a:p>
          <a:p>
            <a:pPr lvl="1">
              <a:buClrTx/>
            </a:pPr>
            <a:r>
              <a:rPr lang="en-GB" dirty="0"/>
              <a:t>What are the short-term and long-term plans/strategies?</a:t>
            </a:r>
          </a:p>
          <a:p>
            <a:pPr lvl="1">
              <a:buClrTx/>
            </a:pPr>
            <a:r>
              <a:rPr lang="en-GB" dirty="0"/>
              <a:t>What are the specific workforce challenges the organisation is expected to face in the short and long-term?</a:t>
            </a:r>
          </a:p>
          <a:p>
            <a:pPr lvl="1">
              <a:buClrTx/>
            </a:pPr>
            <a:r>
              <a:rPr lang="en-GB" dirty="0"/>
              <a:t>What challenges exist in the emerging market, economic and political environments?</a:t>
            </a:r>
          </a:p>
          <a:p>
            <a:pPr lvl="1">
              <a:buClrTx/>
            </a:pPr>
            <a:r>
              <a:rPr lang="en-GB" dirty="0"/>
              <a:t>What legislative, policy or regulatory changes may impact your organisation / programme?</a:t>
            </a:r>
          </a:p>
          <a:p>
            <a:endParaRPr lang="en-GB" dirty="0"/>
          </a:p>
        </p:txBody>
      </p:sp>
    </p:spTree>
    <p:extLst>
      <p:ext uri="{BB962C8B-B14F-4D97-AF65-F5344CB8AC3E}">
        <p14:creationId xmlns:p14="http://schemas.microsoft.com/office/powerpoint/2010/main" val="8771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95F9-596F-9069-90DF-838A6B71F2C9}"/>
              </a:ext>
            </a:extLst>
          </p:cNvPr>
          <p:cNvSpPr>
            <a:spLocks noGrp="1"/>
          </p:cNvSpPr>
          <p:nvPr>
            <p:ph type="title"/>
          </p:nvPr>
        </p:nvSpPr>
        <p:spPr>
          <a:xfrm>
            <a:off x="511628" y="250830"/>
            <a:ext cx="11168743" cy="652689"/>
          </a:xfrm>
        </p:spPr>
        <p:txBody>
          <a:bodyPr>
            <a:normAutofit fontScale="90000"/>
          </a:bodyPr>
          <a:lstStyle/>
          <a:p>
            <a:r>
              <a:rPr lang="en-GB" dirty="0">
                <a:solidFill>
                  <a:srgbClr val="FF0066"/>
                </a:solidFill>
              </a:rPr>
              <a:t>Workforce Planning Maturity – Self-Assessment</a:t>
            </a:r>
          </a:p>
        </p:txBody>
      </p:sp>
      <p:pic>
        <p:nvPicPr>
          <p:cNvPr id="6" name="Content Placeholder 5">
            <a:extLst>
              <a:ext uri="{FF2B5EF4-FFF2-40B4-BE49-F238E27FC236}">
                <a16:creationId xmlns:a16="http://schemas.microsoft.com/office/drawing/2014/main" id="{49F43BCA-0E0A-2F7F-E6AD-4347A314152F}"/>
              </a:ext>
            </a:extLst>
          </p:cNvPr>
          <p:cNvPicPr>
            <a:picLocks noGrp="1" noChangeAspect="1"/>
          </p:cNvPicPr>
          <p:nvPr>
            <p:ph idx="10"/>
          </p:nvPr>
        </p:nvPicPr>
        <p:blipFill>
          <a:blip r:embed="rId3"/>
          <a:stretch>
            <a:fillRect/>
          </a:stretch>
        </p:blipFill>
        <p:spPr>
          <a:xfrm>
            <a:off x="757396" y="1202870"/>
            <a:ext cx="10311655" cy="4187058"/>
          </a:xfrm>
        </p:spPr>
      </p:pic>
      <p:sp>
        <p:nvSpPr>
          <p:cNvPr id="4" name="TextBox 3">
            <a:extLst>
              <a:ext uri="{FF2B5EF4-FFF2-40B4-BE49-F238E27FC236}">
                <a16:creationId xmlns:a16="http://schemas.microsoft.com/office/drawing/2014/main" id="{F22F4E4B-6944-2312-0E77-A6FBA5074BDA}"/>
              </a:ext>
            </a:extLst>
          </p:cNvPr>
          <p:cNvSpPr txBox="1"/>
          <p:nvPr/>
        </p:nvSpPr>
        <p:spPr>
          <a:xfrm>
            <a:off x="1818237" y="6074781"/>
            <a:ext cx="8555524" cy="369332"/>
          </a:xfrm>
          <a:prstGeom prst="rect">
            <a:avLst/>
          </a:prstGeom>
          <a:noFill/>
        </p:spPr>
        <p:txBody>
          <a:bodyPr wrap="square" rtlCol="0">
            <a:spAutoFit/>
          </a:bodyPr>
          <a:lstStyle/>
          <a:p>
            <a:pPr algn="r"/>
            <a:r>
              <a:rPr lang="en-US" dirty="0">
                <a:hlinkClick r:id="rId4"/>
              </a:rPr>
              <a:t>The LGA Workforce Planning Maturity Matrix</a:t>
            </a:r>
            <a:endParaRPr lang="en-GB" dirty="0"/>
          </a:p>
        </p:txBody>
      </p:sp>
    </p:spTree>
    <p:extLst>
      <p:ext uri="{BB962C8B-B14F-4D97-AF65-F5344CB8AC3E}">
        <p14:creationId xmlns:p14="http://schemas.microsoft.com/office/powerpoint/2010/main" val="281986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4C8A06-B436-B539-B59E-22F0F783A8D3}"/>
              </a:ext>
            </a:extLst>
          </p:cNvPr>
          <p:cNvPicPr>
            <a:picLocks noChangeAspect="1"/>
          </p:cNvPicPr>
          <p:nvPr/>
        </p:nvPicPr>
        <p:blipFill>
          <a:blip r:embed="rId3"/>
          <a:stretch>
            <a:fillRect/>
          </a:stretch>
        </p:blipFill>
        <p:spPr>
          <a:xfrm>
            <a:off x="6918247" y="259092"/>
            <a:ext cx="7260965" cy="2761727"/>
          </a:xfrm>
          <a:prstGeom prst="rect">
            <a:avLst/>
          </a:prstGeom>
        </p:spPr>
      </p:pic>
      <p:sp>
        <p:nvSpPr>
          <p:cNvPr id="2" name="Title 1">
            <a:extLst>
              <a:ext uri="{FF2B5EF4-FFF2-40B4-BE49-F238E27FC236}">
                <a16:creationId xmlns:a16="http://schemas.microsoft.com/office/drawing/2014/main" id="{DB6DCD62-00D5-7878-C4BE-2A24A489520A}"/>
              </a:ext>
            </a:extLst>
          </p:cNvPr>
          <p:cNvSpPr>
            <a:spLocks noGrp="1"/>
          </p:cNvSpPr>
          <p:nvPr>
            <p:ph type="title"/>
          </p:nvPr>
        </p:nvSpPr>
        <p:spPr/>
        <p:txBody>
          <a:bodyPr>
            <a:normAutofit fontScale="90000"/>
          </a:bodyPr>
          <a:lstStyle/>
          <a:p>
            <a:r>
              <a:rPr lang="en-GB" dirty="0">
                <a:solidFill>
                  <a:srgbClr val="FF0066"/>
                </a:solidFill>
              </a:rPr>
              <a:t>2. Supply Analysis</a:t>
            </a:r>
          </a:p>
        </p:txBody>
      </p:sp>
      <p:sp>
        <p:nvSpPr>
          <p:cNvPr id="3" name="Content Placeholder 2">
            <a:extLst>
              <a:ext uri="{FF2B5EF4-FFF2-40B4-BE49-F238E27FC236}">
                <a16:creationId xmlns:a16="http://schemas.microsoft.com/office/drawing/2014/main" id="{86F36B55-A16F-BA47-6431-8E5232C43CE6}"/>
              </a:ext>
            </a:extLst>
          </p:cNvPr>
          <p:cNvSpPr>
            <a:spLocks noGrp="1"/>
          </p:cNvSpPr>
          <p:nvPr>
            <p:ph idx="10"/>
          </p:nvPr>
        </p:nvSpPr>
        <p:spPr>
          <a:xfrm>
            <a:off x="489857" y="1366158"/>
            <a:ext cx="11168743" cy="4500488"/>
          </a:xfrm>
        </p:spPr>
        <p:txBody>
          <a:bodyPr>
            <a:normAutofit fontScale="85000" lnSpcReduction="10000"/>
          </a:bodyPr>
          <a:lstStyle/>
          <a:p>
            <a:pPr marL="0" indent="0">
              <a:buNone/>
            </a:pPr>
            <a:r>
              <a:rPr lang="en-GB" dirty="0">
                <a:solidFill>
                  <a:srgbClr val="FF0066"/>
                </a:solidFill>
              </a:rPr>
              <a:t>What is your workforce supply?</a:t>
            </a:r>
          </a:p>
          <a:p>
            <a:pPr lvl="1">
              <a:buClrTx/>
            </a:pPr>
            <a:r>
              <a:rPr lang="en-GB" dirty="0"/>
              <a:t>Conduct a supply analysis to understand the current workforce and how </a:t>
            </a:r>
          </a:p>
          <a:p>
            <a:pPr marL="457200" lvl="1" indent="0">
              <a:buClrTx/>
              <a:buNone/>
            </a:pPr>
            <a:r>
              <a:rPr lang="en-GB" dirty="0"/>
              <a:t>    it is projected to change over time</a:t>
            </a:r>
          </a:p>
          <a:p>
            <a:pPr lvl="1">
              <a:buClrTx/>
            </a:pPr>
            <a:r>
              <a:rPr lang="en-GB" dirty="0"/>
              <a:t>This phase is about painting a picture of the workforce – 7-Rights.</a:t>
            </a:r>
          </a:p>
          <a:p>
            <a:pPr marL="0" indent="0">
              <a:buClrTx/>
              <a:buNone/>
            </a:pPr>
            <a:r>
              <a:rPr lang="en-GB" dirty="0">
                <a:solidFill>
                  <a:srgbClr val="FF0066"/>
                </a:solidFill>
              </a:rPr>
              <a:t>Questions to consider:</a:t>
            </a:r>
          </a:p>
          <a:p>
            <a:pPr lvl="1">
              <a:buClrTx/>
            </a:pPr>
            <a:r>
              <a:rPr lang="en-GB" dirty="0"/>
              <a:t>How well does the current workforce align/support?</a:t>
            </a:r>
          </a:p>
          <a:p>
            <a:pPr lvl="1">
              <a:buClrTx/>
            </a:pPr>
            <a:r>
              <a:rPr lang="en-GB" dirty="0"/>
              <a:t>How many employees are at each band? Is this an appropriate mix?</a:t>
            </a:r>
          </a:p>
          <a:p>
            <a:pPr lvl="1">
              <a:buClrTx/>
            </a:pPr>
            <a:r>
              <a:rPr lang="en-GB" dirty="0"/>
              <a:t>What are your turnover rates? How will turnover affect the ability to deliver services?</a:t>
            </a:r>
          </a:p>
          <a:p>
            <a:pPr lvl="1">
              <a:buClrTx/>
            </a:pPr>
            <a:r>
              <a:rPr lang="en-GB" dirty="0"/>
              <a:t>What is the current distribution of employees years of service?</a:t>
            </a:r>
          </a:p>
          <a:p>
            <a:pPr lvl="1">
              <a:buClrTx/>
            </a:pPr>
            <a:r>
              <a:rPr lang="en-GB" dirty="0"/>
              <a:t>How many of the workforce will be eligible for retirement in the coming years? Are these individuals in leadership/critical/hard to fill positions?</a:t>
            </a:r>
          </a:p>
          <a:p>
            <a:pPr lvl="1">
              <a:buClrTx/>
            </a:pPr>
            <a:r>
              <a:rPr lang="en-GB" dirty="0"/>
              <a:t>Will employees who have left be replaced? If so, will it be via internal or external recruitment?</a:t>
            </a:r>
          </a:p>
          <a:p>
            <a:pPr lvl="1">
              <a:buClrTx/>
            </a:pPr>
            <a:r>
              <a:rPr lang="en-GB" dirty="0"/>
              <a:t>What are the costs of replacing talent internally vs externally?</a:t>
            </a:r>
          </a:p>
          <a:p>
            <a:pPr lvl="1">
              <a:buClrTx/>
            </a:pPr>
            <a:r>
              <a:rPr lang="en-GB" dirty="0"/>
              <a:t>Do you have persistent vacancies / hard to recruit to roles?</a:t>
            </a:r>
          </a:p>
          <a:p>
            <a:endParaRPr lang="en-GB" dirty="0"/>
          </a:p>
        </p:txBody>
      </p:sp>
    </p:spTree>
    <p:extLst>
      <p:ext uri="{BB962C8B-B14F-4D97-AF65-F5344CB8AC3E}">
        <p14:creationId xmlns:p14="http://schemas.microsoft.com/office/powerpoint/2010/main" val="36820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6AEB-18E8-3136-B7FC-5FF43E756D12}"/>
              </a:ext>
            </a:extLst>
          </p:cNvPr>
          <p:cNvSpPr>
            <a:spLocks noGrp="1"/>
          </p:cNvSpPr>
          <p:nvPr>
            <p:ph type="title"/>
          </p:nvPr>
        </p:nvSpPr>
        <p:spPr>
          <a:xfrm>
            <a:off x="489856" y="308202"/>
            <a:ext cx="11168743" cy="652689"/>
          </a:xfrm>
        </p:spPr>
        <p:txBody>
          <a:bodyPr>
            <a:noAutofit/>
          </a:bodyPr>
          <a:lstStyle/>
          <a:p>
            <a:r>
              <a:rPr lang="en-GB" sz="3600" dirty="0">
                <a:solidFill>
                  <a:srgbClr val="FF0066"/>
                </a:solidFill>
              </a:rPr>
              <a:t>Data – Understanding the profile and trends of workforce</a:t>
            </a:r>
          </a:p>
        </p:txBody>
      </p:sp>
      <p:sp>
        <p:nvSpPr>
          <p:cNvPr id="3" name="Content Placeholder 2">
            <a:extLst>
              <a:ext uri="{FF2B5EF4-FFF2-40B4-BE49-F238E27FC236}">
                <a16:creationId xmlns:a16="http://schemas.microsoft.com/office/drawing/2014/main" id="{A890B668-55ED-A7E9-356A-C3BDB08B8229}"/>
              </a:ext>
            </a:extLst>
          </p:cNvPr>
          <p:cNvSpPr>
            <a:spLocks noGrp="1"/>
          </p:cNvSpPr>
          <p:nvPr>
            <p:ph idx="10"/>
          </p:nvPr>
        </p:nvSpPr>
        <p:spPr>
          <a:xfrm>
            <a:off x="489857" y="1366157"/>
            <a:ext cx="11168743" cy="4470955"/>
          </a:xfrm>
        </p:spPr>
        <p:txBody>
          <a:bodyPr>
            <a:normAutofit lnSpcReduction="10000"/>
          </a:bodyPr>
          <a:lstStyle/>
          <a:p>
            <a:r>
              <a:rPr lang="en-GB" dirty="0"/>
              <a:t>Number and types of employees</a:t>
            </a:r>
          </a:p>
          <a:p>
            <a:r>
              <a:rPr lang="en-GB" dirty="0"/>
              <a:t>Salary / Benefits / Grade</a:t>
            </a:r>
          </a:p>
          <a:p>
            <a:r>
              <a:rPr lang="en-GB" dirty="0"/>
              <a:t>Workforce demographics (age, gender, race, etc)</a:t>
            </a:r>
          </a:p>
          <a:p>
            <a:r>
              <a:rPr lang="en-GB" dirty="0"/>
              <a:t>Years of service</a:t>
            </a:r>
          </a:p>
          <a:p>
            <a:r>
              <a:rPr lang="en-GB" dirty="0"/>
              <a:t>Competencies</a:t>
            </a:r>
          </a:p>
          <a:p>
            <a:r>
              <a:rPr lang="en-GB" dirty="0"/>
              <a:t>Location</a:t>
            </a:r>
          </a:p>
          <a:p>
            <a:r>
              <a:rPr lang="en-GB" dirty="0"/>
              <a:t>Turnover data</a:t>
            </a:r>
          </a:p>
          <a:p>
            <a:r>
              <a:rPr lang="en-GB" dirty="0"/>
              <a:t>Vacancies</a:t>
            </a:r>
          </a:p>
          <a:p>
            <a:r>
              <a:rPr lang="en-GB" dirty="0"/>
              <a:t>Sickness absence</a:t>
            </a:r>
          </a:p>
        </p:txBody>
      </p:sp>
      <p:pic>
        <p:nvPicPr>
          <p:cNvPr id="5" name="Picture 4">
            <a:extLst>
              <a:ext uri="{FF2B5EF4-FFF2-40B4-BE49-F238E27FC236}">
                <a16:creationId xmlns:a16="http://schemas.microsoft.com/office/drawing/2014/main" id="{2A99E0A1-99CA-E036-861C-4001697ED5C4}"/>
              </a:ext>
            </a:extLst>
          </p:cNvPr>
          <p:cNvPicPr>
            <a:picLocks noChangeAspect="1"/>
          </p:cNvPicPr>
          <p:nvPr/>
        </p:nvPicPr>
        <p:blipFill>
          <a:blip r:embed="rId3"/>
          <a:stretch>
            <a:fillRect/>
          </a:stretch>
        </p:blipFill>
        <p:spPr>
          <a:xfrm>
            <a:off x="8001882" y="1252845"/>
            <a:ext cx="3097036" cy="3974937"/>
          </a:xfrm>
          <a:prstGeom prst="rect">
            <a:avLst/>
          </a:prstGeom>
        </p:spPr>
      </p:pic>
    </p:spTree>
    <p:extLst>
      <p:ext uri="{BB962C8B-B14F-4D97-AF65-F5344CB8AC3E}">
        <p14:creationId xmlns:p14="http://schemas.microsoft.com/office/powerpoint/2010/main" val="97064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A52-2D5A-F1F9-EC43-028778313754}"/>
              </a:ext>
            </a:extLst>
          </p:cNvPr>
          <p:cNvSpPr>
            <a:spLocks noGrp="1"/>
          </p:cNvSpPr>
          <p:nvPr>
            <p:ph type="title"/>
          </p:nvPr>
        </p:nvSpPr>
        <p:spPr>
          <a:xfrm>
            <a:off x="489857" y="248131"/>
            <a:ext cx="11168743" cy="652689"/>
          </a:xfrm>
        </p:spPr>
        <p:txBody>
          <a:bodyPr>
            <a:normAutofit fontScale="90000"/>
          </a:bodyPr>
          <a:lstStyle/>
          <a:p>
            <a:r>
              <a:rPr lang="en-GB" dirty="0">
                <a:solidFill>
                  <a:srgbClr val="FF0066"/>
                </a:solidFill>
              </a:rPr>
              <a:t>3. Demand Analysis</a:t>
            </a:r>
          </a:p>
        </p:txBody>
      </p:sp>
      <p:sp>
        <p:nvSpPr>
          <p:cNvPr id="3" name="Content Placeholder 2">
            <a:extLst>
              <a:ext uri="{FF2B5EF4-FFF2-40B4-BE49-F238E27FC236}">
                <a16:creationId xmlns:a16="http://schemas.microsoft.com/office/drawing/2014/main" id="{57F9872C-24F7-53E4-07CD-DC9D1AAFE19C}"/>
              </a:ext>
            </a:extLst>
          </p:cNvPr>
          <p:cNvSpPr>
            <a:spLocks noGrp="1"/>
          </p:cNvSpPr>
          <p:nvPr>
            <p:ph idx="10"/>
          </p:nvPr>
        </p:nvSpPr>
        <p:spPr>
          <a:xfrm>
            <a:off x="489857" y="1050202"/>
            <a:ext cx="11168743" cy="4906978"/>
          </a:xfrm>
        </p:spPr>
        <p:txBody>
          <a:bodyPr>
            <a:normAutofit fontScale="92500" lnSpcReduction="10000"/>
          </a:bodyPr>
          <a:lstStyle/>
          <a:p>
            <a:pPr marL="0" indent="0">
              <a:buNone/>
            </a:pPr>
            <a:r>
              <a:rPr lang="en-GB" dirty="0">
                <a:solidFill>
                  <a:srgbClr val="FF0066"/>
                </a:solidFill>
              </a:rPr>
              <a:t>What is the workload demand?</a:t>
            </a:r>
          </a:p>
          <a:p>
            <a:pPr lvl="1">
              <a:buClrTx/>
            </a:pPr>
            <a:r>
              <a:rPr lang="en-GB" dirty="0"/>
              <a:t>What is the amount and type of work historically / currently handled?</a:t>
            </a:r>
          </a:p>
          <a:p>
            <a:pPr lvl="1">
              <a:buClrTx/>
            </a:pPr>
            <a:r>
              <a:rPr lang="en-GB" dirty="0"/>
              <a:t>How will demand change in the future?</a:t>
            </a:r>
          </a:p>
          <a:p>
            <a:pPr lvl="1">
              <a:buClrTx/>
            </a:pPr>
            <a:r>
              <a:rPr lang="en-GB" dirty="0"/>
              <a:t>Is there unmet need? </a:t>
            </a:r>
          </a:p>
          <a:p>
            <a:pPr lvl="1">
              <a:buClrTx/>
            </a:pPr>
            <a:r>
              <a:rPr lang="en-GB" dirty="0"/>
              <a:t>This information can be used to project the number of staff resource </a:t>
            </a:r>
          </a:p>
          <a:p>
            <a:pPr marL="457200" lvl="1" indent="0">
              <a:buClrTx/>
              <a:buNone/>
            </a:pPr>
            <a:r>
              <a:rPr lang="en-GB" dirty="0"/>
              <a:t>(HC and skill) needed to perform work in various job functions, taking into consideration current workload, finance and emerging drivers. </a:t>
            </a:r>
          </a:p>
          <a:p>
            <a:pPr marL="0" indent="-114300">
              <a:buClrTx/>
              <a:buNone/>
            </a:pPr>
            <a:r>
              <a:rPr lang="en-GB" dirty="0">
                <a:solidFill>
                  <a:srgbClr val="FF0066"/>
                </a:solidFill>
              </a:rPr>
              <a:t>Questions to consider:</a:t>
            </a:r>
          </a:p>
          <a:p>
            <a:pPr marL="914400" lvl="1" indent="-457200">
              <a:buClrTx/>
            </a:pPr>
            <a:r>
              <a:rPr lang="en-GB" dirty="0"/>
              <a:t>How is workload measured? What are the units of measurement?</a:t>
            </a:r>
          </a:p>
          <a:p>
            <a:pPr marL="914400" lvl="1" indent="-457200">
              <a:buClrTx/>
            </a:pPr>
            <a:r>
              <a:rPr lang="en-GB" dirty="0"/>
              <a:t>How many people does it take to accomplish the work? Is this anticipated to change in the future due to efficiency gains or service change?</a:t>
            </a:r>
          </a:p>
          <a:p>
            <a:pPr marL="914400" lvl="1" indent="-457200">
              <a:buClrTx/>
            </a:pPr>
            <a:r>
              <a:rPr lang="en-GB" dirty="0"/>
              <a:t>Based on the strategic plan / programme, how is the work anticipated to change over the next few years?</a:t>
            </a:r>
          </a:p>
          <a:p>
            <a:pPr marL="914400" lvl="1" indent="-457200">
              <a:buClrTx/>
            </a:pPr>
            <a:r>
              <a:rPr lang="en-GB" dirty="0"/>
              <a:t>Does the supply of employees meet the anticipated demand?</a:t>
            </a:r>
          </a:p>
          <a:p>
            <a:endParaRPr lang="en-GB" dirty="0"/>
          </a:p>
        </p:txBody>
      </p:sp>
      <p:pic>
        <p:nvPicPr>
          <p:cNvPr id="4" name="Picture 3">
            <a:extLst>
              <a:ext uri="{FF2B5EF4-FFF2-40B4-BE49-F238E27FC236}">
                <a16:creationId xmlns:a16="http://schemas.microsoft.com/office/drawing/2014/main" id="{E84E78EC-C3CE-288D-78E6-C0CE6F4B48FD}"/>
              </a:ext>
            </a:extLst>
          </p:cNvPr>
          <p:cNvPicPr>
            <a:picLocks noChangeAspect="1"/>
          </p:cNvPicPr>
          <p:nvPr/>
        </p:nvPicPr>
        <p:blipFill>
          <a:blip r:embed="rId3"/>
          <a:stretch>
            <a:fillRect/>
          </a:stretch>
        </p:blipFill>
        <p:spPr>
          <a:xfrm>
            <a:off x="9422296" y="16532"/>
            <a:ext cx="2673625" cy="2673625"/>
          </a:xfrm>
          <a:prstGeom prst="rect">
            <a:avLst/>
          </a:prstGeom>
        </p:spPr>
      </p:pic>
    </p:spTree>
    <p:extLst>
      <p:ext uri="{BB962C8B-B14F-4D97-AF65-F5344CB8AC3E}">
        <p14:creationId xmlns:p14="http://schemas.microsoft.com/office/powerpoint/2010/main" val="19316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79b0c2-b952-4ddd-a056-03406a8942c3">
      <Terms xmlns="http://schemas.microsoft.com/office/infopath/2007/PartnerControls"/>
    </lcf76f155ced4ddcb4097134ff3c332f>
    <TaxCatchAll xmlns="8eb21ecb-44ef-4cdc-a4ed-09e450c9a516"/>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651EA07015E741B1424E0A47D11101" ma:contentTypeVersion="14" ma:contentTypeDescription="Create a new document." ma:contentTypeScope="" ma:versionID="706a80e443b9d51f1f3b689b0230aeff">
  <xsd:schema xmlns:xsd="http://www.w3.org/2001/XMLSchema" xmlns:xs="http://www.w3.org/2001/XMLSchema" xmlns:p="http://schemas.microsoft.com/office/2006/metadata/properties" xmlns:ns2="dd79b0c2-b952-4ddd-a056-03406a8942c3" xmlns:ns3="8eb21ecb-44ef-4cdc-a4ed-09e450c9a516" targetNamespace="http://schemas.microsoft.com/office/2006/metadata/properties" ma:root="true" ma:fieldsID="d1d6882490eff6811f9afaf5eade88ce" ns2:_="" ns3:_="">
    <xsd:import namespace="dd79b0c2-b952-4ddd-a056-03406a8942c3"/>
    <xsd:import namespace="8eb21ecb-44ef-4cdc-a4ed-09e450c9a5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9b0c2-b952-4ddd-a056-03406a8942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d05545-b86c-4f8f-a142-086a5e60f7e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b21ecb-44ef-4cdc-a4ed-09e450c9a5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461971-24d1-4360-8938-6192e5cda581}" ma:internalName="TaxCatchAll" ma:showField="CatchAllData" ma:web="8eb21ecb-44ef-4cdc-a4ed-09e450c9a5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571D44-6039-486E-8239-036FC89B6FEA}">
  <ds:schemaRefs>
    <ds:schemaRef ds:uri="http://www.w3.org/XML/1998/namespace"/>
    <ds:schemaRef ds:uri="http://schemas.microsoft.com/office/2006/documentManagement/types"/>
    <ds:schemaRef ds:uri="dd79b0c2-b952-4ddd-a056-03406a8942c3"/>
    <ds:schemaRef ds:uri="http://schemas.microsoft.com/office/2006/metadata/properties"/>
    <ds:schemaRef ds:uri="http://purl.org/dc/dcmitype/"/>
    <ds:schemaRef ds:uri="http://schemas.openxmlformats.org/package/2006/metadata/core-properties"/>
    <ds:schemaRef ds:uri="http://purl.org/dc/terms/"/>
    <ds:schemaRef ds:uri="http://purl.org/dc/elements/1.1/"/>
    <ds:schemaRef ds:uri="8eb21ecb-44ef-4cdc-a4ed-09e450c9a516"/>
    <ds:schemaRef ds:uri="http://schemas.microsoft.com/office/infopath/2007/PartnerControls"/>
  </ds:schemaRefs>
</ds:datastoreItem>
</file>

<file path=customXml/itemProps2.xml><?xml version="1.0" encoding="utf-8"?>
<ds:datastoreItem xmlns:ds="http://schemas.openxmlformats.org/officeDocument/2006/customXml" ds:itemID="{1BDB0A61-261C-414C-A6CE-828B72044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9b0c2-b952-4ddd-a056-03406a8942c3"/>
    <ds:schemaRef ds:uri="8eb21ecb-44ef-4cdc-a4ed-09e450c9a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689FD1-3F39-4A2D-A2BF-CB60C73DAA11}">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INT Core Health Team v5.0 (002)</Template>
  <TotalTime>7780</TotalTime>
  <Words>1853</Words>
  <Application>Microsoft Office PowerPoint</Application>
  <PresentationFormat>Widescreen</PresentationFormat>
  <Paragraphs>220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interfaceregular</vt:lpstr>
      <vt:lpstr>Quicksand</vt:lpstr>
      <vt:lpstr>Segoe UI</vt:lpstr>
      <vt:lpstr>Times New Roman</vt:lpstr>
      <vt:lpstr>Office Theme</vt:lpstr>
      <vt:lpstr>Workforce Planning  for General Practice</vt:lpstr>
      <vt:lpstr>Contents</vt:lpstr>
      <vt:lpstr>1. Understanding your Drivers</vt:lpstr>
      <vt:lpstr>Short and Long-term Drivers</vt:lpstr>
      <vt:lpstr>Strategic Drivers </vt:lpstr>
      <vt:lpstr>Workforce Planning Maturity – Self-Assessment</vt:lpstr>
      <vt:lpstr>2. Supply Analysis</vt:lpstr>
      <vt:lpstr>Data – Understanding the profile and trends of workforce</vt:lpstr>
      <vt:lpstr>3. Demand Analysis</vt:lpstr>
      <vt:lpstr>4. Gap Analysis</vt:lpstr>
      <vt:lpstr>5. Solution Formulation and Implementation</vt:lpstr>
      <vt:lpstr>6. Monitoring and Evaluation</vt:lpstr>
      <vt:lpstr>In Summary </vt:lpstr>
      <vt:lpstr>Tools and Templates</vt:lpstr>
      <vt:lpstr>References</vt:lpstr>
    </vt:vector>
  </TitlesOfParts>
  <Company>Dorset HealthCare University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Neighbourhood Core Health Team</dc:title>
  <dc:creator>O'DONNELL, Sally (DORSET HEALTHCARE UNIVERSITY NHS FOUNDATION TRUST)</dc:creator>
  <cp:lastModifiedBy>White, Leoni (NHS Dorset)</cp:lastModifiedBy>
  <cp:revision>14</cp:revision>
  <dcterms:created xsi:type="dcterms:W3CDTF">2024-11-26T16:57:31Z</dcterms:created>
  <dcterms:modified xsi:type="dcterms:W3CDTF">2025-06-18T15:21:33Z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0x010100AE651EA07015E741B1424E0A47D11101</vt:lpwstr>
  </property>
</Properties>
</file>